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6" r:id="rId3"/>
    <p:sldId id="432" r:id="rId4"/>
    <p:sldId id="459" r:id="rId5"/>
    <p:sldId id="465" r:id="rId6"/>
    <p:sldId id="460" r:id="rId7"/>
    <p:sldId id="461" r:id="rId8"/>
    <p:sldId id="468" r:id="rId9"/>
    <p:sldId id="462" r:id="rId10"/>
    <p:sldId id="464" r:id="rId11"/>
    <p:sldId id="463" r:id="rId12"/>
    <p:sldId id="466" r:id="rId13"/>
    <p:sldId id="467" r:id="rId14"/>
    <p:sldId id="469" r:id="rId15"/>
    <p:sldId id="470" r:id="rId16"/>
    <p:sldId id="471" r:id="rId17"/>
    <p:sldId id="458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1E008-6006-4B42-9462-76F76980B84B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702C-0CF0-4B2A-A585-5C28746D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6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8A1086-1DB1-47FB-BE82-79F8F86C00FE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A17F8F-E55B-46EF-8931-D3D2997A2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31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mohammad bold art 1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cs typeface="Khalid Art bold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5A0B-7E20-4788-9E16-0B77F367FC30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066E-2876-4326-8DCE-B627464C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DDFBA-9D2F-4CA7-9A10-0832881BC975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D080-4B6F-4809-805E-9CB55DEEA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52D0-EDA8-4452-BF45-60A0E96FF2C4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3A68-FC5D-4886-B89F-6C027040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 smtClean="0"/>
              <a:t>إدارة المشروعات – د.باسم الحلوانى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00393" y="6381750"/>
            <a:ext cx="96740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103830F-B822-431F-8FF0-1322C9981CF5}" type="slidenum">
              <a:rPr lang="en-US" sz="2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012" y="6320630"/>
            <a:ext cx="967408" cy="487363"/>
          </a:xfrm>
        </p:spPr>
        <p:txBody>
          <a:bodyPr/>
          <a:lstStyle>
            <a:lvl1pPr algn="ctr">
              <a:defRPr sz="2400" b="0" i="0"/>
            </a:lvl1pPr>
          </a:lstStyle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mtClean="0"/>
              <a:t>الدعوة وكسب التأييد</a:t>
            </a:r>
            <a:r>
              <a:rPr lang="en-US" smtClean="0"/>
              <a:t> –</a:t>
            </a:r>
            <a:r>
              <a:rPr lang="ar-EG" smtClean="0"/>
              <a:t>د. أسامة قناوي 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5213" y="6381750"/>
            <a:ext cx="3825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A6D053-35DC-479D-BC4C-F57F258D8A5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E67A-ACF4-4ACB-A1A4-8E046680B20C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AD42-6451-4917-96F2-92ABC6291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0FAF-E74C-4E0F-8F9F-948DFAB6B61D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CA4F-3CEA-48AD-9853-EFEEDFB7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005B-4F76-4D29-BC45-B271FADD5CB7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383F-F779-4E99-895D-7C92CEC3C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3F00-E895-4D4B-A12C-C726C1F85287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7F10-55AA-4934-84DD-E9A81DB5B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F3FB-98FA-47EA-A901-30EE1F33E112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9485-1D6C-46E4-B0F6-43527582D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221F-D3C2-4B77-A61C-64488D4F3186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98611" cy="365125"/>
          </a:xfrm>
        </p:spPr>
        <p:txBody>
          <a:bodyPr/>
          <a:lstStyle>
            <a:lvl1pPr>
              <a:defRPr sz="2000" b="1"/>
            </a:lvl1pPr>
          </a:lstStyle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00012" y="6320630"/>
            <a:ext cx="967408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35BD-D10E-4C21-BB95-EBE140487929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C554-EE6C-4C63-9219-FBC2DAB3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88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975"/>
            <a:ext cx="86868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650" y="1676400"/>
            <a:ext cx="8159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2AD5EB-4FB6-41CB-9607-DC470776138A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213" y="6453188"/>
            <a:ext cx="403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800" b="0" dirty="0" smtClean="0">
                <a:solidFill>
                  <a:schemeClr val="tx1"/>
                </a:solidFill>
                <a:latin typeface="+mn-lt"/>
                <a:cs typeface="Al-Hadith2" pitchFamily="2" charset="-78"/>
              </a:defRPr>
            </a:lvl1pPr>
          </a:lstStyle>
          <a:p>
            <a:pPr>
              <a:defRPr/>
            </a:pPr>
            <a:r>
              <a:rPr lang="ar-EG"/>
              <a:t>الدعوة وكسب التأييد</a:t>
            </a:r>
            <a:r>
              <a:rPr lang="en-US"/>
              <a:t> –</a:t>
            </a:r>
            <a:r>
              <a:rPr lang="ar-EG"/>
              <a:t>د. أسامة قناوي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382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30302-7587-4923-A4B9-168291C74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71550" y="6308725"/>
            <a:ext cx="8199438" cy="730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Khalid Art bold" pitchFamily="2" charset="-78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9pPr>
    </p:titleStyle>
    <p:bodyStyle>
      <a:lvl1pPr marL="342900" indent="-3429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1pPr>
      <a:lvl2pPr marL="742950" indent="-28575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2pPr>
      <a:lvl3pPr marL="11430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3pPr>
      <a:lvl4pPr marL="16002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4pPr>
      <a:lvl5pPr marL="20574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EG" sz="6000" dirty="0" smtClean="0"/>
              <a:t>إدارة المشروعات</a:t>
            </a:r>
            <a:br>
              <a:rPr lang="ar-EG" sz="6000" dirty="0" smtClean="0"/>
            </a:br>
            <a:r>
              <a:rPr lang="en-US" sz="6000" dirty="0" smtClean="0"/>
              <a:t>Projects Management</a:t>
            </a:r>
            <a:endParaRPr lang="en-US" sz="6000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038600" y="2852936"/>
            <a:ext cx="4876800" cy="1152128"/>
          </a:xfrm>
        </p:spPr>
        <p:txBody>
          <a:bodyPr/>
          <a:lstStyle/>
          <a:p>
            <a:r>
              <a:rPr lang="ar-EG" sz="4400" b="1" dirty="0" smtClean="0">
                <a:solidFill>
                  <a:srgbClr val="C00000"/>
                </a:solidFill>
              </a:rPr>
              <a:t>د. باسم ممدوح الحلوانى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6031" y="4218519"/>
            <a:ext cx="340009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Lecture </a:t>
            </a:r>
            <a:r>
              <a:rPr lang="en-US" sz="3200" b="1" dirty="0" smtClean="0">
                <a:solidFill>
                  <a:srgbClr val="C00000"/>
                </a:solidFill>
              </a:rPr>
              <a:t>7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Time Management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Part 3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215" y="404664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334018" y="1052736"/>
            <a:ext cx="763284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Extended Network Techniques to Come Close to Reality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4401"/>
            <a:ext cx="9036495" cy="53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>
          <a:xfrm>
            <a:off x="5303838" y="5028591"/>
            <a:ext cx="3340100" cy="792772"/>
          </a:xfrm>
          <a:gradFill>
            <a:gsLst>
              <a:gs pos="0">
                <a:srgbClr val="990033">
                  <a:gamma/>
                  <a:shade val="46275"/>
                  <a:invGamma/>
                </a:srgbClr>
              </a:gs>
              <a:gs pos="50000">
                <a:srgbClr val="990033"/>
              </a:gs>
              <a:gs pos="100000">
                <a:srgbClr val="990033">
                  <a:gamma/>
                  <a:shade val="46275"/>
                  <a:invGamma/>
                </a:srgbClr>
              </a:gs>
            </a:gsLst>
            <a:lin ang="5400000"/>
          </a:gradFill>
          <a:ln/>
        </p:spPr>
        <p:txBody>
          <a:bodyPr/>
          <a:lstStyle/>
          <a:p>
            <a:r>
              <a:rPr lang="en-US" sz="2000" dirty="0"/>
              <a:t>New Product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27261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215" y="404664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334018" y="1795463"/>
            <a:ext cx="763284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Avoid Dangler Paths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17" y="3379639"/>
            <a:ext cx="8558461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 Even if this is not a </a:t>
            </a:r>
            <a:r>
              <a:rPr lang="en-US" sz="2000" dirty="0" smtClean="0"/>
              <a:t> requirement</a:t>
            </a:r>
            <a:r>
              <a:rPr lang="en-US" sz="2000" dirty="0"/>
              <a:t>, it is a good idea because it avoids “dangler” paths. Dangler paths </a:t>
            </a:r>
            <a:r>
              <a:rPr lang="en-US" sz="2000" dirty="0" smtClean="0"/>
              <a:t>give </a:t>
            </a:r>
            <a:r>
              <a:rPr lang="en-US" sz="2000" dirty="0"/>
              <a:t>the impression that the project does not have a clear beginning or ending.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214" y="2515543"/>
            <a:ext cx="854126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 If </a:t>
            </a:r>
            <a:r>
              <a:rPr lang="en-US" sz="2000" dirty="0" smtClean="0"/>
              <a:t> a </a:t>
            </a:r>
            <a:r>
              <a:rPr lang="en-US" sz="2000" dirty="0"/>
              <a:t>project has more than one activity that can begin when the project is to start, </a:t>
            </a:r>
            <a:r>
              <a:rPr lang="en-US" sz="2000" dirty="0" smtClean="0"/>
              <a:t> or multiple activity at the end ,each </a:t>
            </a:r>
            <a:r>
              <a:rPr lang="en-US" sz="2000" dirty="0"/>
              <a:t>path is a </a:t>
            </a:r>
            <a:r>
              <a:rPr lang="en-US" sz="2000" dirty="0">
                <a:solidFill>
                  <a:srgbClr val="FF0000"/>
                </a:solidFill>
              </a:rPr>
              <a:t>dangler path.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215" y="5035823"/>
            <a:ext cx="854126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/>
              <a:t> Danglers can </a:t>
            </a:r>
            <a:r>
              <a:rPr lang="en-US" sz="2200" dirty="0" smtClean="0"/>
              <a:t>be </a:t>
            </a:r>
            <a:r>
              <a:rPr lang="en-US" sz="2200" dirty="0"/>
              <a:t>avoided by tying dangler activities to a common project start or finish node.</a:t>
            </a:r>
          </a:p>
        </p:txBody>
      </p:sp>
    </p:spTree>
    <p:extLst>
      <p:ext uri="{BB962C8B-B14F-4D97-AF65-F5344CB8AC3E}">
        <p14:creationId xmlns:p14="http://schemas.microsoft.com/office/powerpoint/2010/main" val="32329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215" y="404664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9512" y="1333798"/>
            <a:ext cx="308585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Dummy activities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214" y="1844824"/>
            <a:ext cx="8541266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>
              <a:buFont typeface="Wingdings" pitchFamily="2" charset="2"/>
              <a:buChar char="Ø"/>
            </a:pPr>
            <a:r>
              <a:rPr lang="en-US" sz="2200" dirty="0" smtClean="0"/>
              <a:t>Rule: two </a:t>
            </a:r>
            <a:r>
              <a:rPr lang="en-US" sz="2200" dirty="0"/>
              <a:t>or more activities cannot share same start and end </a:t>
            </a:r>
            <a:r>
              <a:rPr lang="en-US" sz="2200" dirty="0" smtClean="0"/>
              <a:t>nodes</a:t>
            </a:r>
          </a:p>
          <a:p>
            <a:pPr marL="285750" lvl="1" indent="-285750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Then, How to represent concurrent activities?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6617" y="2901280"/>
            <a:ext cx="6934200" cy="3048000"/>
            <a:chOff x="1096617" y="2594112"/>
            <a:chExt cx="6934200" cy="3048000"/>
          </a:xfrm>
        </p:grpSpPr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1096617" y="2594112"/>
              <a:ext cx="6934200" cy="304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15531" y="2736987"/>
              <a:ext cx="6815138" cy="2752725"/>
              <a:chOff x="1158875" y="2581275"/>
              <a:chExt cx="6815138" cy="2752725"/>
            </a:xfrm>
          </p:grpSpPr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1546225" y="2760663"/>
                <a:ext cx="2130425" cy="1690688"/>
                <a:chOff x="541" y="1460"/>
                <a:chExt cx="1342" cy="1065"/>
              </a:xfrm>
            </p:grpSpPr>
            <p:grpSp>
              <p:nvGrpSpPr>
                <p:cNvPr id="30" name="Group 7"/>
                <p:cNvGrpSpPr>
                  <a:grpSpLocks/>
                </p:cNvGrpSpPr>
                <p:nvPr/>
              </p:nvGrpSpPr>
              <p:grpSpPr bwMode="auto">
                <a:xfrm>
                  <a:off x="541" y="1778"/>
                  <a:ext cx="1342" cy="456"/>
                  <a:chOff x="447" y="1768"/>
                  <a:chExt cx="1342" cy="456"/>
                </a:xfrm>
              </p:grpSpPr>
              <p:sp>
                <p:nvSpPr>
                  <p:cNvPr id="33" name="Freeform 8"/>
                  <p:cNvSpPr>
                    <a:spLocks/>
                  </p:cNvSpPr>
                  <p:nvPr/>
                </p:nvSpPr>
                <p:spPr bwMode="auto">
                  <a:xfrm flipV="1">
                    <a:off x="637" y="2059"/>
                    <a:ext cx="876" cy="165"/>
                  </a:xfrm>
                  <a:custGeom>
                    <a:avLst/>
                    <a:gdLst/>
                    <a:ahLst/>
                    <a:cxnLst>
                      <a:cxn ang="0">
                        <a:pos x="0" y="164"/>
                      </a:cxn>
                      <a:cxn ang="0">
                        <a:pos x="215" y="37"/>
                      </a:cxn>
                      <a:cxn ang="0">
                        <a:pos x="437" y="1"/>
                      </a:cxn>
                      <a:cxn ang="0">
                        <a:pos x="642" y="28"/>
                      </a:cxn>
                      <a:cxn ang="0">
                        <a:pos x="876" y="165"/>
                      </a:cxn>
                    </a:cxnLst>
                    <a:rect l="0" t="0" r="r" b="b"/>
                    <a:pathLst>
                      <a:path w="876" h="165">
                        <a:moveTo>
                          <a:pt x="0" y="164"/>
                        </a:moveTo>
                        <a:cubicBezTo>
                          <a:pt x="36" y="143"/>
                          <a:pt x="142" y="64"/>
                          <a:pt x="215" y="37"/>
                        </a:cubicBezTo>
                        <a:cubicBezTo>
                          <a:pt x="288" y="10"/>
                          <a:pt x="366" y="2"/>
                          <a:pt x="437" y="1"/>
                        </a:cubicBezTo>
                        <a:cubicBezTo>
                          <a:pt x="508" y="0"/>
                          <a:pt x="569" y="1"/>
                          <a:pt x="642" y="28"/>
                        </a:cubicBezTo>
                        <a:cubicBezTo>
                          <a:pt x="715" y="55"/>
                          <a:pt x="827" y="137"/>
                          <a:pt x="876" y="165"/>
                        </a:cubicBezTo>
                      </a:path>
                    </a:pathLst>
                  </a:custGeom>
                  <a:noFill/>
                  <a:ln w="57150" cap="flat" cmpd="sng">
                    <a:solidFill>
                      <a:schemeClr val="folHlink"/>
                    </a:solidFill>
                    <a:prstDash val="solid"/>
                    <a:round/>
                    <a:headEnd/>
                    <a:tailEnd type="triangle" w="med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9"/>
                  <p:cNvSpPr>
                    <a:spLocks/>
                  </p:cNvSpPr>
                  <p:nvPr/>
                </p:nvSpPr>
                <p:spPr bwMode="auto">
                  <a:xfrm>
                    <a:off x="638" y="1768"/>
                    <a:ext cx="876" cy="165"/>
                  </a:xfrm>
                  <a:custGeom>
                    <a:avLst/>
                    <a:gdLst/>
                    <a:ahLst/>
                    <a:cxnLst>
                      <a:cxn ang="0">
                        <a:pos x="0" y="164"/>
                      </a:cxn>
                      <a:cxn ang="0">
                        <a:pos x="215" y="37"/>
                      </a:cxn>
                      <a:cxn ang="0">
                        <a:pos x="437" y="1"/>
                      </a:cxn>
                      <a:cxn ang="0">
                        <a:pos x="642" y="28"/>
                      </a:cxn>
                      <a:cxn ang="0">
                        <a:pos x="876" y="165"/>
                      </a:cxn>
                    </a:cxnLst>
                    <a:rect l="0" t="0" r="r" b="b"/>
                    <a:pathLst>
                      <a:path w="876" h="165">
                        <a:moveTo>
                          <a:pt x="0" y="164"/>
                        </a:moveTo>
                        <a:cubicBezTo>
                          <a:pt x="36" y="143"/>
                          <a:pt x="142" y="64"/>
                          <a:pt x="215" y="37"/>
                        </a:cubicBezTo>
                        <a:cubicBezTo>
                          <a:pt x="288" y="10"/>
                          <a:pt x="366" y="2"/>
                          <a:pt x="437" y="1"/>
                        </a:cubicBezTo>
                        <a:cubicBezTo>
                          <a:pt x="508" y="0"/>
                          <a:pt x="569" y="1"/>
                          <a:pt x="642" y="28"/>
                        </a:cubicBezTo>
                        <a:cubicBezTo>
                          <a:pt x="715" y="55"/>
                          <a:pt x="827" y="137"/>
                          <a:pt x="876" y="165"/>
                        </a:cubicBezTo>
                      </a:path>
                    </a:pathLst>
                  </a:custGeom>
                  <a:noFill/>
                  <a:ln w="57150" cap="flat" cmpd="sng">
                    <a:solidFill>
                      <a:schemeClr val="folHlink"/>
                    </a:solidFill>
                    <a:prstDash val="solid"/>
                    <a:round/>
                    <a:headEnd/>
                    <a:tailEnd type="triangle" w="med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47" y="1866"/>
                    <a:ext cx="280" cy="265"/>
                  </a:xfrm>
                  <a:prstGeom prst="ellipse">
                    <a:avLst/>
                  </a:prstGeom>
                  <a:solidFill>
                    <a:srgbClr val="E6B380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90488" tIns="44450" rIns="90488" bIns="44450" anchor="ctr"/>
                  <a:lstStyle/>
                  <a:p>
                    <a:pPr eaLnBrk="0" hangingPunct="0"/>
                    <a:r>
                      <a:rPr lang="en-US" sz="2000" b="1">
                        <a:latin typeface="Arial" charset="0"/>
                      </a:rPr>
                      <a:t>2</a:t>
                    </a:r>
                  </a:p>
                </p:txBody>
              </p:sp>
              <p:sp>
                <p:nvSpPr>
                  <p:cNvPr id="36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509" y="1866"/>
                    <a:ext cx="280" cy="265"/>
                  </a:xfrm>
                  <a:prstGeom prst="ellipse">
                    <a:avLst/>
                  </a:prstGeom>
                  <a:solidFill>
                    <a:srgbClr val="E6B380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90488" tIns="44450" rIns="90488" bIns="44450" anchor="ctr"/>
                  <a:lstStyle/>
                  <a:p>
                    <a:pPr eaLnBrk="0" hangingPunct="0"/>
                    <a:r>
                      <a:rPr lang="en-US" sz="2000" b="1">
                        <a:latin typeface="Arial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31" name="Rectangle 12"/>
                <p:cNvSpPr>
                  <a:spLocks noChangeArrowheads="1"/>
                </p:cNvSpPr>
                <p:nvPr/>
              </p:nvSpPr>
              <p:spPr bwMode="auto">
                <a:xfrm>
                  <a:off x="677" y="1460"/>
                  <a:ext cx="106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800" dirty="0">
                      <a:latin typeface="Arial" charset="0"/>
                    </a:rPr>
                    <a:t>Lay foundation</a:t>
                  </a:r>
                </a:p>
              </p:txBody>
            </p:sp>
            <p:sp>
              <p:nvSpPr>
                <p:cNvPr id="32" name="Rectangle 13"/>
                <p:cNvSpPr>
                  <a:spLocks noChangeArrowheads="1"/>
                </p:cNvSpPr>
                <p:nvPr/>
              </p:nvSpPr>
              <p:spPr bwMode="auto">
                <a:xfrm>
                  <a:off x="689" y="2294"/>
                  <a:ext cx="1044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800">
                      <a:latin typeface="Arial" charset="0"/>
                    </a:rPr>
                    <a:t>Order material</a:t>
                  </a:r>
                </a:p>
              </p:txBody>
            </p:sp>
          </p:grp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1158875" y="4695825"/>
                <a:ext cx="2905125" cy="6381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marL="381000" indent="-381000" algn="l" eaLnBrk="0" hangingPunct="0"/>
                <a:r>
                  <a:rPr lang="en-US" sz="1800" dirty="0">
                    <a:latin typeface="Arial" charset="0"/>
                  </a:rPr>
                  <a:t>(a)	Incorrect precedence relationship</a:t>
                </a: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5172075" y="4695825"/>
                <a:ext cx="2789238" cy="6381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marL="381000" indent="-381000" algn="l" eaLnBrk="0" hangingPunct="0"/>
                <a:r>
                  <a:rPr lang="en-US" sz="1800">
                    <a:latin typeface="Arial" charset="0"/>
                  </a:rPr>
                  <a:t>(b)	Correct  precedence relationship</a:t>
                </a:r>
              </a:p>
            </p:txBody>
          </p:sp>
          <p:grpSp>
            <p:nvGrpSpPr>
              <p:cNvPr id="14" name="Group 16"/>
              <p:cNvGrpSpPr>
                <a:grpSpLocks/>
              </p:cNvGrpSpPr>
              <p:nvPr/>
            </p:nvGrpSpPr>
            <p:grpSpPr bwMode="auto">
              <a:xfrm>
                <a:off x="4575175" y="2581275"/>
                <a:ext cx="3398838" cy="2049463"/>
                <a:chOff x="2855" y="1404"/>
                <a:chExt cx="2141" cy="1291"/>
              </a:xfrm>
            </p:grpSpPr>
            <p:grpSp>
              <p:nvGrpSpPr>
                <p:cNvPr id="15" name="Group 17"/>
                <p:cNvGrpSpPr>
                  <a:grpSpLocks/>
                </p:cNvGrpSpPr>
                <p:nvPr/>
              </p:nvGrpSpPr>
              <p:grpSpPr bwMode="auto">
                <a:xfrm>
                  <a:off x="2855" y="1404"/>
                  <a:ext cx="2141" cy="1291"/>
                  <a:chOff x="2855" y="1404"/>
                  <a:chExt cx="2141" cy="1291"/>
                </a:xfrm>
              </p:grpSpPr>
              <p:grpSp>
                <p:nvGrpSpPr>
                  <p:cNvPr id="1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342" y="1404"/>
                    <a:ext cx="1505" cy="1117"/>
                    <a:chOff x="3351" y="1182"/>
                    <a:chExt cx="1505" cy="1117"/>
                  </a:xfrm>
                </p:grpSpPr>
                <p:sp>
                  <p:nvSpPr>
                    <p:cNvPr id="23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10" y="1413"/>
                      <a:ext cx="507" cy="70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folHlink"/>
                      </a:solidFill>
                      <a:round/>
                      <a:headEnd/>
                      <a:tailEnd type="triangle" w="med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357"/>
                      <a:ext cx="480" cy="70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folHlink"/>
                      </a:solidFill>
                      <a:prstDash val="sysDot"/>
                      <a:round/>
                      <a:headEnd/>
                      <a:tailEnd type="triangle" w="med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47" y="2160"/>
                      <a:ext cx="1013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folHlink"/>
                      </a:solidFill>
                      <a:round/>
                      <a:headEnd/>
                      <a:tailEnd type="triangle" w="med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3" y="1182"/>
                      <a:ext cx="280" cy="265"/>
                    </a:xfrm>
                    <a:prstGeom prst="ellipse">
                      <a:avLst/>
                    </a:prstGeom>
                    <a:solidFill>
                      <a:srgbClr val="E6B380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 anchor="ctr"/>
                    <a:lstStyle/>
                    <a:p>
                      <a:pPr eaLnBrk="0" hangingPunct="0"/>
                      <a:r>
                        <a:rPr lang="en-US" sz="2000" b="1">
                          <a:latin typeface="Arial" charset="0"/>
                        </a:rPr>
                        <a:t>3</a:t>
                      </a:r>
                    </a:p>
                  </p:txBody>
                </p:sp>
                <p:grpSp>
                  <p:nvGrpSpPr>
                    <p:cNvPr id="27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51" y="2034"/>
                      <a:ext cx="1505" cy="265"/>
                      <a:chOff x="3351" y="2034"/>
                      <a:chExt cx="1505" cy="265"/>
                    </a:xfrm>
                  </p:grpSpPr>
                  <p:sp>
                    <p:nvSpPr>
                      <p:cNvPr id="28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6" y="2034"/>
                        <a:ext cx="280" cy="265"/>
                      </a:xfrm>
                      <a:prstGeom prst="ellipse">
                        <a:avLst/>
                      </a:prstGeom>
                      <a:solidFill>
                        <a:srgbClr val="E6B380"/>
                      </a:solidFill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488" tIns="44450" rIns="90488" bIns="44450" anchor="ctr"/>
                      <a:lstStyle/>
                      <a:p>
                        <a:pPr eaLnBrk="0" hangingPunct="0"/>
                        <a:r>
                          <a:rPr lang="en-US" sz="2000" b="1">
                            <a:latin typeface="Arial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29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51" y="2034"/>
                        <a:ext cx="280" cy="265"/>
                      </a:xfrm>
                      <a:prstGeom prst="ellipse">
                        <a:avLst/>
                      </a:prstGeom>
                      <a:solidFill>
                        <a:srgbClr val="E6B380"/>
                      </a:solidFill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488" tIns="44450" rIns="90488" bIns="44450" anchor="ctr"/>
                      <a:lstStyle/>
                      <a:p>
                        <a:pPr eaLnBrk="0" hangingPunct="0"/>
                        <a:r>
                          <a:rPr lang="en-US" sz="2000" b="1">
                            <a:latin typeface="Arial" charset="0"/>
                          </a:rPr>
                          <a:t>2</a:t>
                        </a:r>
                      </a:p>
                    </p:txBody>
                  </p:sp>
                </p:grpSp>
              </p:grpSp>
              <p:sp>
                <p:nvSpPr>
                  <p:cNvPr id="20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665"/>
                    <a:ext cx="616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l" eaLnBrk="0" hangingPunct="0"/>
                    <a:r>
                      <a:rPr lang="en-US" sz="1800">
                        <a:latin typeface="Arial" charset="0"/>
                      </a:rPr>
                      <a:t>Dummy</a:t>
                    </a:r>
                  </a:p>
                </p:txBody>
              </p:sp>
              <p:sp>
                <p:nvSpPr>
                  <p:cNvPr id="2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855" y="1578"/>
                    <a:ext cx="794" cy="406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l" eaLnBrk="0" hangingPunct="0"/>
                    <a:r>
                      <a:rPr lang="en-US" sz="1800">
                        <a:latin typeface="Arial" charset="0"/>
                      </a:rPr>
                      <a:t>Lay </a:t>
                    </a:r>
                  </a:p>
                  <a:p>
                    <a:pPr algn="l" eaLnBrk="0" hangingPunct="0"/>
                    <a:r>
                      <a:rPr lang="en-US" sz="1800">
                        <a:latin typeface="Arial" charset="0"/>
                      </a:rPr>
                      <a:t>foundation</a:t>
                    </a:r>
                  </a:p>
                </p:txBody>
              </p:sp>
              <p:sp>
                <p:nvSpPr>
                  <p:cNvPr id="2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538" y="2464"/>
                    <a:ext cx="1044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l" eaLnBrk="0" hangingPunct="0"/>
                    <a:r>
                      <a:rPr lang="en-US" sz="1800">
                        <a:latin typeface="Arial" charset="0"/>
                      </a:rPr>
                      <a:t>Order material</a:t>
                    </a:r>
                  </a:p>
                </p:txBody>
              </p:sp>
            </p:grpSp>
            <p:sp>
              <p:nvSpPr>
                <p:cNvPr id="16" name="Rectangle 29"/>
                <p:cNvSpPr>
                  <a:spLocks noChangeArrowheads="1"/>
                </p:cNvSpPr>
                <p:nvPr/>
              </p:nvSpPr>
              <p:spPr bwMode="auto">
                <a:xfrm>
                  <a:off x="3982" y="2150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7" name="Rectangle 30"/>
                <p:cNvSpPr>
                  <a:spLocks noChangeArrowheads="1"/>
                </p:cNvSpPr>
                <p:nvPr/>
              </p:nvSpPr>
              <p:spPr bwMode="auto">
                <a:xfrm>
                  <a:off x="3796" y="1875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18" name="Rectangle 31"/>
                <p:cNvSpPr>
                  <a:spLocks noChangeArrowheads="1"/>
                </p:cNvSpPr>
                <p:nvPr/>
              </p:nvSpPr>
              <p:spPr bwMode="auto">
                <a:xfrm>
                  <a:off x="4178" y="1875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</a:rPr>
                    <a:t>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208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215" y="404664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9512" y="1333798"/>
            <a:ext cx="308585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Dummy activities 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1714500" y="2128292"/>
            <a:ext cx="503238" cy="503237"/>
            <a:chOff x="557" y="1995"/>
            <a:chExt cx="317" cy="317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1</a:t>
              </a:r>
            </a:p>
          </p:txBody>
        </p:sp>
      </p:grpSp>
      <p:grpSp>
        <p:nvGrpSpPr>
          <p:cNvPr id="40" name="Group 8"/>
          <p:cNvGrpSpPr>
            <a:grpSpLocks/>
          </p:cNvGrpSpPr>
          <p:nvPr/>
        </p:nvGrpSpPr>
        <p:grpSpPr bwMode="auto">
          <a:xfrm>
            <a:off x="3154363" y="2128292"/>
            <a:ext cx="503237" cy="503237"/>
            <a:chOff x="557" y="1995"/>
            <a:chExt cx="317" cy="317"/>
          </a:xfrm>
        </p:grpSpPr>
        <p:sp>
          <p:nvSpPr>
            <p:cNvPr id="41" name="Oval 9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2</a:t>
              </a:r>
            </a:p>
          </p:txBody>
        </p:sp>
      </p:grpSp>
      <p:grpSp>
        <p:nvGrpSpPr>
          <p:cNvPr id="43" name="Group 14"/>
          <p:cNvGrpSpPr>
            <a:grpSpLocks/>
          </p:cNvGrpSpPr>
          <p:nvPr/>
        </p:nvGrpSpPr>
        <p:grpSpPr bwMode="auto">
          <a:xfrm>
            <a:off x="5035550" y="2128292"/>
            <a:ext cx="503238" cy="503237"/>
            <a:chOff x="557" y="1995"/>
            <a:chExt cx="317" cy="317"/>
          </a:xfrm>
        </p:grpSpPr>
        <p:sp>
          <p:nvSpPr>
            <p:cNvPr id="44" name="Oval 15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3</a:t>
              </a:r>
            </a:p>
          </p:txBody>
        </p:sp>
      </p:grpSp>
      <p:grpSp>
        <p:nvGrpSpPr>
          <p:cNvPr id="46" name="Group 20"/>
          <p:cNvGrpSpPr>
            <a:grpSpLocks/>
          </p:cNvGrpSpPr>
          <p:nvPr/>
        </p:nvGrpSpPr>
        <p:grpSpPr bwMode="auto">
          <a:xfrm>
            <a:off x="6835775" y="2128292"/>
            <a:ext cx="503238" cy="503237"/>
            <a:chOff x="557" y="1995"/>
            <a:chExt cx="317" cy="317"/>
          </a:xfrm>
        </p:grpSpPr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4</a:t>
              </a:r>
            </a:p>
          </p:txBody>
        </p:sp>
      </p:grpSp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2217738" y="2369592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5538788" y="2356892"/>
            <a:ext cx="129698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2527300" y="2069554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A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6070600" y="2060029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4127500" y="2849017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</a:t>
            </a:r>
          </a:p>
        </p:txBody>
      </p:sp>
      <p:sp>
        <p:nvSpPr>
          <p:cNvPr id="54" name="Text Box 37"/>
          <p:cNvSpPr txBox="1">
            <a:spLocks noChangeArrowheads="1"/>
          </p:cNvSpPr>
          <p:nvPr/>
        </p:nvSpPr>
        <p:spPr bwMode="auto">
          <a:xfrm>
            <a:off x="6575425" y="3001417"/>
            <a:ext cx="1527175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500"/>
              <a:t>Tasks B and C have the same start and finish nodes</a:t>
            </a:r>
          </a:p>
        </p:txBody>
      </p: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690563" y="2849017"/>
            <a:ext cx="1527175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500" dirty="0"/>
              <a:t>Task D has immediate predecessors of B and C</a:t>
            </a:r>
          </a:p>
        </p:txBody>
      </p:sp>
      <p:sp>
        <p:nvSpPr>
          <p:cNvPr id="56" name="Freeform 42"/>
          <p:cNvSpPr>
            <a:spLocks/>
          </p:cNvSpPr>
          <p:nvPr/>
        </p:nvSpPr>
        <p:spPr bwMode="auto">
          <a:xfrm>
            <a:off x="785813" y="1628229"/>
            <a:ext cx="4286250" cy="1143000"/>
          </a:xfrm>
          <a:custGeom>
            <a:avLst/>
            <a:gdLst/>
            <a:ahLst/>
            <a:cxnLst>
              <a:cxn ang="0">
                <a:pos x="0" y="800"/>
              </a:cxn>
              <a:cxn ang="0">
                <a:pos x="1079" y="50"/>
              </a:cxn>
              <a:cxn ang="0">
                <a:pos x="2660" y="498"/>
              </a:cxn>
            </a:cxnLst>
            <a:rect l="0" t="0" r="r" b="b"/>
            <a:pathLst>
              <a:path w="2660" h="800">
                <a:moveTo>
                  <a:pt x="0" y="800"/>
                </a:moveTo>
                <a:cubicBezTo>
                  <a:pt x="180" y="675"/>
                  <a:pt x="636" y="100"/>
                  <a:pt x="1079" y="50"/>
                </a:cubicBezTo>
                <a:cubicBezTo>
                  <a:pt x="1522" y="0"/>
                  <a:pt x="2331" y="405"/>
                  <a:pt x="2660" y="498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/>
          </a:p>
        </p:txBody>
      </p:sp>
      <p:cxnSp>
        <p:nvCxnSpPr>
          <p:cNvPr id="57" name="AutoShape 43"/>
          <p:cNvCxnSpPr>
            <a:cxnSpLocks noChangeShapeType="1"/>
          </p:cNvCxnSpPr>
          <p:nvPr/>
        </p:nvCxnSpPr>
        <p:spPr bwMode="auto">
          <a:xfrm rot="5400000" flipV="1">
            <a:off x="4345781" y="1440111"/>
            <a:ext cx="1587" cy="1524000"/>
          </a:xfrm>
          <a:prstGeom prst="curvedConnector3">
            <a:avLst>
              <a:gd name="adj1" fmla="val -19000009"/>
            </a:avLst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4"/>
          <p:cNvCxnSpPr>
            <a:cxnSpLocks noChangeShapeType="1"/>
          </p:cNvCxnSpPr>
          <p:nvPr/>
        </p:nvCxnSpPr>
        <p:spPr bwMode="auto">
          <a:xfrm rot="16200000" flipH="1">
            <a:off x="4345781" y="1797298"/>
            <a:ext cx="1588" cy="1524000"/>
          </a:xfrm>
          <a:prstGeom prst="curvedConnector3">
            <a:avLst>
              <a:gd name="adj1" fmla="val 19000009"/>
            </a:avLst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Line 47"/>
          <p:cNvSpPr>
            <a:spLocks noChangeShapeType="1"/>
          </p:cNvSpPr>
          <p:nvPr/>
        </p:nvSpPr>
        <p:spPr bwMode="auto">
          <a:xfrm flipH="1" flipV="1">
            <a:off x="5538788" y="2631529"/>
            <a:ext cx="1036637" cy="5842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0" name="Freeform 48"/>
          <p:cNvSpPr>
            <a:spLocks/>
          </p:cNvSpPr>
          <p:nvPr/>
        </p:nvSpPr>
        <p:spPr bwMode="auto">
          <a:xfrm>
            <a:off x="3221038" y="2810917"/>
            <a:ext cx="3354387" cy="677862"/>
          </a:xfrm>
          <a:custGeom>
            <a:avLst/>
            <a:gdLst/>
            <a:ahLst/>
            <a:cxnLst>
              <a:cxn ang="0">
                <a:pos x="2113" y="256"/>
              </a:cxn>
              <a:cxn ang="0">
                <a:pos x="337" y="384"/>
              </a:cxn>
              <a:cxn ang="0">
                <a:pos x="90" y="0"/>
              </a:cxn>
            </a:cxnLst>
            <a:rect l="0" t="0" r="r" b="b"/>
            <a:pathLst>
              <a:path w="2113" h="427">
                <a:moveTo>
                  <a:pt x="2113" y="256"/>
                </a:moveTo>
                <a:cubicBezTo>
                  <a:pt x="1817" y="277"/>
                  <a:pt x="674" y="427"/>
                  <a:pt x="337" y="384"/>
                </a:cubicBezTo>
                <a:cubicBezTo>
                  <a:pt x="0" y="341"/>
                  <a:pt x="141" y="80"/>
                  <a:pt x="90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1" name="TextBox 65"/>
          <p:cNvSpPr txBox="1">
            <a:spLocks noChangeArrowheads="1"/>
          </p:cNvSpPr>
          <p:nvPr/>
        </p:nvSpPr>
        <p:spPr bwMode="auto">
          <a:xfrm>
            <a:off x="3657600" y="2810917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4214813" y="1556792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B</a:t>
            </a:r>
          </a:p>
        </p:txBody>
      </p:sp>
      <p:sp>
        <p:nvSpPr>
          <p:cNvPr id="63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3863" y="6136630"/>
            <a:ext cx="609600" cy="520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546AAB-791E-4A34-8FD1-09A7A9B0F85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  <p:grpSp>
        <p:nvGrpSpPr>
          <p:cNvPr id="64" name="Group 4"/>
          <p:cNvGrpSpPr>
            <a:grpSpLocks/>
          </p:cNvGrpSpPr>
          <p:nvPr/>
        </p:nvGrpSpPr>
        <p:grpSpPr bwMode="auto">
          <a:xfrm>
            <a:off x="1631950" y="4291955"/>
            <a:ext cx="503238" cy="503237"/>
            <a:chOff x="557" y="1995"/>
            <a:chExt cx="317" cy="317"/>
          </a:xfrm>
        </p:grpSpPr>
        <p:sp>
          <p:nvSpPr>
            <p:cNvPr id="65" name="Oval 5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1</a:t>
              </a:r>
            </a:p>
          </p:txBody>
        </p:sp>
      </p:grpSp>
      <p:grpSp>
        <p:nvGrpSpPr>
          <p:cNvPr id="67" name="Group 7"/>
          <p:cNvGrpSpPr>
            <a:grpSpLocks/>
          </p:cNvGrpSpPr>
          <p:nvPr/>
        </p:nvGrpSpPr>
        <p:grpSpPr bwMode="auto">
          <a:xfrm>
            <a:off x="3071813" y="4291955"/>
            <a:ext cx="503237" cy="503237"/>
            <a:chOff x="557" y="1995"/>
            <a:chExt cx="317" cy="317"/>
          </a:xfrm>
        </p:grpSpPr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" name="Text Box 9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2</a:t>
              </a:r>
            </a:p>
          </p:txBody>
        </p:sp>
      </p:grpSp>
      <p:grpSp>
        <p:nvGrpSpPr>
          <p:cNvPr id="70" name="Group 10"/>
          <p:cNvGrpSpPr>
            <a:grpSpLocks/>
          </p:cNvGrpSpPr>
          <p:nvPr/>
        </p:nvGrpSpPr>
        <p:grpSpPr bwMode="auto">
          <a:xfrm>
            <a:off x="4953000" y="4291955"/>
            <a:ext cx="503238" cy="503237"/>
            <a:chOff x="557" y="1995"/>
            <a:chExt cx="317" cy="317"/>
          </a:xfrm>
        </p:grpSpPr>
        <p:sp>
          <p:nvSpPr>
            <p:cNvPr id="71" name="Oval 11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" name="Text Box 12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3</a:t>
              </a:r>
            </a:p>
          </p:txBody>
        </p:sp>
      </p:grpSp>
      <p:grpSp>
        <p:nvGrpSpPr>
          <p:cNvPr id="73" name="Group 13"/>
          <p:cNvGrpSpPr>
            <a:grpSpLocks/>
          </p:cNvGrpSpPr>
          <p:nvPr/>
        </p:nvGrpSpPr>
        <p:grpSpPr bwMode="auto">
          <a:xfrm>
            <a:off x="6753225" y="4291955"/>
            <a:ext cx="503238" cy="503237"/>
            <a:chOff x="557" y="1995"/>
            <a:chExt cx="317" cy="317"/>
          </a:xfrm>
        </p:grpSpPr>
        <p:sp>
          <p:nvSpPr>
            <p:cNvPr id="74" name="Oval 14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" name="Text Box 15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5</a:t>
              </a:r>
            </a:p>
          </p:txBody>
        </p:sp>
      </p:grpSp>
      <p:sp>
        <p:nvSpPr>
          <p:cNvPr id="76" name="Line 16"/>
          <p:cNvSpPr>
            <a:spLocks noChangeShapeType="1"/>
          </p:cNvSpPr>
          <p:nvPr/>
        </p:nvSpPr>
        <p:spPr bwMode="auto">
          <a:xfrm>
            <a:off x="2135188" y="453325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17"/>
          <p:cNvSpPr>
            <a:spLocks noChangeShapeType="1"/>
          </p:cNvSpPr>
          <p:nvPr/>
        </p:nvSpPr>
        <p:spPr bwMode="auto">
          <a:xfrm>
            <a:off x="5456238" y="4520555"/>
            <a:ext cx="129698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 rot="3249998">
            <a:off x="3769519" y="4876949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</a:t>
            </a:r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6492875" y="5379392"/>
            <a:ext cx="2108200" cy="1503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/>
              <a:t>A dummy task is inserted to preserve the immediate predecessors of D</a:t>
            </a: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544513" y="5268267"/>
            <a:ext cx="2173287" cy="1228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/>
              <a:t>A new node is inserted to give C a different finish node to B</a:t>
            </a:r>
          </a:p>
        </p:txBody>
      </p:sp>
      <p:sp>
        <p:nvSpPr>
          <p:cNvPr id="81" name="Line 27"/>
          <p:cNvSpPr>
            <a:spLocks noChangeShapeType="1"/>
          </p:cNvSpPr>
          <p:nvPr/>
        </p:nvSpPr>
        <p:spPr bwMode="auto">
          <a:xfrm flipH="1" flipV="1">
            <a:off x="4953000" y="5012680"/>
            <a:ext cx="1539875" cy="3667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" name="Group 29"/>
          <p:cNvGrpSpPr>
            <a:grpSpLocks/>
          </p:cNvGrpSpPr>
          <p:nvPr/>
        </p:nvGrpSpPr>
        <p:grpSpPr bwMode="auto">
          <a:xfrm>
            <a:off x="4044950" y="5379392"/>
            <a:ext cx="503238" cy="503238"/>
            <a:chOff x="557" y="1995"/>
            <a:chExt cx="317" cy="317"/>
          </a:xfrm>
        </p:grpSpPr>
        <p:sp>
          <p:nvSpPr>
            <p:cNvPr id="83" name="Oval 30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" name="Text Box 31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4</a:t>
              </a:r>
            </a:p>
          </p:txBody>
        </p:sp>
      </p:grpSp>
      <p:sp>
        <p:nvSpPr>
          <p:cNvPr id="85" name="Line 32"/>
          <p:cNvSpPr>
            <a:spLocks noChangeShapeType="1"/>
          </p:cNvSpPr>
          <p:nvPr/>
        </p:nvSpPr>
        <p:spPr bwMode="auto">
          <a:xfrm>
            <a:off x="3575050" y="4545955"/>
            <a:ext cx="137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33"/>
          <p:cNvSpPr>
            <a:spLocks noChangeShapeType="1"/>
          </p:cNvSpPr>
          <p:nvPr/>
        </p:nvSpPr>
        <p:spPr bwMode="auto">
          <a:xfrm>
            <a:off x="3514725" y="4704705"/>
            <a:ext cx="568325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34"/>
          <p:cNvSpPr>
            <a:spLocks noChangeShapeType="1"/>
          </p:cNvSpPr>
          <p:nvPr/>
        </p:nvSpPr>
        <p:spPr bwMode="auto">
          <a:xfrm flipV="1">
            <a:off x="4476750" y="4704705"/>
            <a:ext cx="563563" cy="7207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35"/>
          <p:cNvSpPr>
            <a:spLocks noChangeShapeType="1"/>
          </p:cNvSpPr>
          <p:nvPr/>
        </p:nvSpPr>
        <p:spPr bwMode="auto">
          <a:xfrm>
            <a:off x="2717800" y="5268267"/>
            <a:ext cx="1354138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Text Box 21"/>
          <p:cNvSpPr txBox="1">
            <a:spLocks noChangeArrowheads="1"/>
          </p:cNvSpPr>
          <p:nvPr/>
        </p:nvSpPr>
        <p:spPr bwMode="auto">
          <a:xfrm>
            <a:off x="4071938" y="4149080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B</a:t>
            </a:r>
          </a:p>
        </p:txBody>
      </p:sp>
      <p:sp>
        <p:nvSpPr>
          <p:cNvPr id="90" name="Text Box 21"/>
          <p:cNvSpPr txBox="1">
            <a:spLocks noChangeArrowheads="1"/>
          </p:cNvSpPr>
          <p:nvPr/>
        </p:nvSpPr>
        <p:spPr bwMode="auto">
          <a:xfrm>
            <a:off x="2357438" y="4149080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A</a:t>
            </a:r>
          </a:p>
        </p:txBody>
      </p:sp>
      <p:sp>
        <p:nvSpPr>
          <p:cNvPr id="91" name="Text Box 21"/>
          <p:cNvSpPr txBox="1">
            <a:spLocks noChangeArrowheads="1"/>
          </p:cNvSpPr>
          <p:nvPr/>
        </p:nvSpPr>
        <p:spPr bwMode="auto">
          <a:xfrm>
            <a:off x="6000750" y="4149080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59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215" y="404664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9512" y="1333798"/>
            <a:ext cx="308585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Dummy activities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214" y="1844824"/>
            <a:ext cx="1484482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>
              <a:buFont typeface="Wingdings" pitchFamily="2" charset="2"/>
              <a:buChar char="Ø"/>
            </a:pPr>
            <a:r>
              <a:rPr lang="en-US" sz="2200" dirty="0" smtClean="0"/>
              <a:t>Case 2: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62" y="1875791"/>
            <a:ext cx="6283846" cy="212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54736"/>
            <a:ext cx="4286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5740975" y="4030839"/>
            <a:ext cx="2286000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500" dirty="0"/>
              <a:t>Ending node of task B and C, but task C has a precedence ONLY task C </a:t>
            </a:r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 flipH="1">
            <a:off x="4046264" y="4311799"/>
            <a:ext cx="1694710" cy="857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5332140" y="5669111"/>
            <a:ext cx="2286000" cy="784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500" dirty="0"/>
              <a:t>Task D and E have same start and end nodes</a:t>
            </a:r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 flipH="1" flipV="1">
            <a:off x="4689202" y="5311924"/>
            <a:ext cx="647700" cy="468312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sz="1500"/>
          </a:p>
        </p:txBody>
      </p:sp>
      <p:sp>
        <p:nvSpPr>
          <p:cNvPr id="43" name="Oval 42"/>
          <p:cNvSpPr/>
          <p:nvPr/>
        </p:nvSpPr>
        <p:spPr>
          <a:xfrm>
            <a:off x="4403452" y="4954736"/>
            <a:ext cx="35718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74890" y="5954861"/>
            <a:ext cx="357187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 flipH="1">
            <a:off x="4689202" y="5943749"/>
            <a:ext cx="642938" cy="46037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sz="1500"/>
          </a:p>
        </p:txBody>
      </p:sp>
      <p:sp>
        <p:nvSpPr>
          <p:cNvPr id="46" name="Rectangle 45"/>
          <p:cNvSpPr/>
          <p:nvPr/>
        </p:nvSpPr>
        <p:spPr>
          <a:xfrm>
            <a:off x="323528" y="4366265"/>
            <a:ext cx="2736304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>
              <a:buFont typeface="Wingdings" pitchFamily="2" charset="2"/>
              <a:buChar char="Ø"/>
            </a:pPr>
            <a:r>
              <a:rPr lang="en-US" sz="2200" dirty="0" smtClean="0"/>
              <a:t>Wrong Diagram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215" y="404664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9512" y="1333798"/>
            <a:ext cx="308585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Dummy activities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214" y="1844824"/>
            <a:ext cx="1484482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>
              <a:buFont typeface="Wingdings" pitchFamily="2" charset="2"/>
              <a:buChar char="Ø"/>
            </a:pPr>
            <a:r>
              <a:rPr lang="en-US" sz="2200" dirty="0" smtClean="0"/>
              <a:t>Case 2: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62" y="1875791"/>
            <a:ext cx="6283846" cy="212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323528" y="4366265"/>
            <a:ext cx="2736304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>
              <a:buFont typeface="Wingdings" pitchFamily="2" charset="2"/>
              <a:buChar char="Ø"/>
            </a:pPr>
            <a:r>
              <a:rPr lang="en-US" sz="2200" dirty="0" smtClean="0"/>
              <a:t>Correct Diagram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4314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617532"/>
            <a:ext cx="45365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Critical Path Method (CPM</a:t>
            </a:r>
            <a:r>
              <a:rPr lang="en-US" sz="2400" b="1" dirty="0" smtClean="0"/>
              <a:t>):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2367230"/>
            <a:ext cx="8784976" cy="2419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/>
              <a:t>CPM</a:t>
            </a:r>
            <a:r>
              <a:rPr lang="en-US" sz="2400" dirty="0"/>
              <a:t> (or </a:t>
            </a:r>
            <a:r>
              <a:rPr lang="en-US" sz="2400" b="1" dirty="0"/>
              <a:t>critical path analysis</a:t>
            </a:r>
            <a:r>
              <a:rPr lang="en-US" sz="2400" dirty="0"/>
              <a:t>) is a network diagramming technique used to predict total project </a:t>
            </a:r>
            <a:r>
              <a:rPr lang="en-US" sz="2400" dirty="0" smtClean="0"/>
              <a:t>duration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A </a:t>
            </a:r>
            <a:r>
              <a:rPr lang="en-US" sz="2400" b="1" dirty="0"/>
              <a:t>critical path</a:t>
            </a:r>
            <a:r>
              <a:rPr lang="en-US" sz="2400" dirty="0"/>
              <a:t> for a project is the series of activities that </a:t>
            </a:r>
            <a:r>
              <a:rPr lang="en-US" sz="2400" dirty="0" smtClean="0"/>
              <a:t>determines </a:t>
            </a:r>
            <a:r>
              <a:rPr lang="en-US" sz="2400" dirty="0"/>
              <a:t>the </a:t>
            </a:r>
            <a:r>
              <a:rPr lang="en-US" sz="2400" i="1" dirty="0">
                <a:solidFill>
                  <a:srgbClr val="FF0000"/>
                </a:solidFill>
              </a:rPr>
              <a:t>earliest time</a:t>
            </a:r>
            <a:r>
              <a:rPr lang="en-US" sz="2400" dirty="0"/>
              <a:t> by which the project can be </a:t>
            </a:r>
            <a:r>
              <a:rPr lang="en-US" sz="2400" dirty="0" smtClean="0"/>
              <a:t>completed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critical path is the </a:t>
            </a:r>
            <a:r>
              <a:rPr lang="en-US" sz="2400" i="1" dirty="0">
                <a:solidFill>
                  <a:srgbClr val="FF0000"/>
                </a:solidFill>
              </a:rPr>
              <a:t>longest path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through the network diagram and has the </a:t>
            </a:r>
            <a:r>
              <a:rPr lang="en-US" sz="2400" dirty="0">
                <a:solidFill>
                  <a:srgbClr val="FF0000"/>
                </a:solidFill>
              </a:rPr>
              <a:t>least</a:t>
            </a:r>
            <a:r>
              <a:rPr lang="en-US" sz="2400" dirty="0"/>
              <a:t> amount of</a:t>
            </a:r>
            <a:r>
              <a:rPr lang="en-US" sz="2400" b="1" dirty="0"/>
              <a:t> </a:t>
            </a:r>
            <a:r>
              <a:rPr lang="en-US" sz="2400" dirty="0"/>
              <a:t>slack or </a:t>
            </a:r>
            <a:r>
              <a:rPr lang="en-US" sz="2400" dirty="0" smtClean="0"/>
              <a:t>float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4959517"/>
            <a:ext cx="8352928" cy="7017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b="1" dirty="0"/>
              <a:t>Slack </a:t>
            </a:r>
            <a:r>
              <a:rPr lang="en-US" sz="2200" dirty="0"/>
              <a:t>or</a:t>
            </a:r>
            <a:r>
              <a:rPr lang="en-US" sz="2200" b="1" dirty="0"/>
              <a:t> float</a:t>
            </a:r>
            <a:r>
              <a:rPr lang="en-US" sz="2200" dirty="0"/>
              <a:t> is</a:t>
            </a:r>
            <a:r>
              <a:rPr lang="en-US" sz="2200" b="1" dirty="0"/>
              <a:t> </a:t>
            </a:r>
            <a:r>
              <a:rPr lang="en-US" sz="2200" dirty="0"/>
              <a:t>the amount of time an activity may be delayed without delaying a succeeding activity or the project finish date</a:t>
            </a:r>
          </a:p>
        </p:txBody>
      </p:sp>
    </p:spTree>
    <p:extLst>
      <p:ext uri="{BB962C8B-B14F-4D97-AF65-F5344CB8AC3E}">
        <p14:creationId xmlns:p14="http://schemas.microsoft.com/office/powerpoint/2010/main" val="41413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599183"/>
            <a:ext cx="45365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Calculating the Critical Path</a:t>
            </a:r>
            <a:endParaRPr lang="en-US" sz="22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1842" y="2330351"/>
            <a:ext cx="8846662" cy="18413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dirty="0" smtClean="0"/>
              <a:t>First develop a </a:t>
            </a:r>
            <a:r>
              <a:rPr lang="en-US" sz="2400" dirty="0" smtClean="0">
                <a:solidFill>
                  <a:srgbClr val="FF0000"/>
                </a:solidFill>
              </a:rPr>
              <a:t>good</a:t>
            </a:r>
            <a:r>
              <a:rPr lang="en-US" sz="2400" dirty="0" smtClean="0"/>
              <a:t> network diagram</a:t>
            </a:r>
          </a:p>
          <a:p>
            <a:pPr algn="l" rtl="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dirty="0" smtClean="0"/>
              <a:t>Add the duration estimates for all activities on each path through the network diagram</a:t>
            </a:r>
          </a:p>
          <a:p>
            <a:pPr algn="l" rtl="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longest</a:t>
            </a:r>
            <a:r>
              <a:rPr lang="en-US" sz="2400" dirty="0" smtClean="0"/>
              <a:t> path is the critical path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3648" y="4387751"/>
            <a:ext cx="6696744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/>
              <a:t>If one or more of the activities on the critical path takes longer than planned, the whole </a:t>
            </a:r>
            <a:r>
              <a:rPr lang="en-US" sz="2200" dirty="0">
                <a:solidFill>
                  <a:srgbClr val="FF0000"/>
                </a:solidFill>
              </a:rPr>
              <a:t>project schedule will </a:t>
            </a:r>
            <a:r>
              <a:rPr lang="en-US" sz="2200" dirty="0" smtClean="0">
                <a:solidFill>
                  <a:srgbClr val="FF0000"/>
                </a:solidFill>
              </a:rPr>
              <a:t>slip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0406" y="5395863"/>
            <a:ext cx="4572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200" i="1" dirty="0"/>
              <a:t>unless</a:t>
            </a:r>
            <a:r>
              <a:rPr lang="en-US" sz="2200" dirty="0"/>
              <a:t> the project manager takes corrective action</a:t>
            </a:r>
          </a:p>
        </p:txBody>
      </p:sp>
    </p:spTree>
    <p:extLst>
      <p:ext uri="{BB962C8B-B14F-4D97-AF65-F5344CB8AC3E}">
        <p14:creationId xmlns:p14="http://schemas.microsoft.com/office/powerpoint/2010/main" val="17951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96" y="1095127"/>
            <a:ext cx="45365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Calculating the Critical Path</a:t>
            </a:r>
            <a:endParaRPr lang="en-US" sz="2200" b="1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416824" cy="356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7504" y="5301208"/>
            <a:ext cx="8928992" cy="10064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dirty="0"/>
              <a:t>There can be more than one critical path if the lengths of two or more paths are the </a:t>
            </a:r>
            <a:r>
              <a:rPr lang="en-US" sz="2200" dirty="0" smtClean="0"/>
              <a:t>same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dirty="0" smtClean="0"/>
              <a:t>The </a:t>
            </a:r>
            <a:r>
              <a:rPr lang="en-US" sz="2200" dirty="0"/>
              <a:t>critical path can change as the project progresses</a:t>
            </a:r>
          </a:p>
        </p:txBody>
      </p:sp>
    </p:spTree>
    <p:extLst>
      <p:ext uri="{BB962C8B-B14F-4D97-AF65-F5344CB8AC3E}">
        <p14:creationId xmlns:p14="http://schemas.microsoft.com/office/powerpoint/2010/main" val="15195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1095127"/>
            <a:ext cx="77048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Using Critical Path Analysis to Make Schedule </a:t>
            </a:r>
            <a:r>
              <a:rPr lang="en-US" sz="2400" b="1" dirty="0" smtClean="0"/>
              <a:t>Trade-offs:</a:t>
            </a:r>
            <a:endParaRPr lang="en-US" sz="2400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46531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470" y="2890101"/>
            <a:ext cx="877300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If </a:t>
            </a:r>
            <a:r>
              <a:rPr lang="en-US" sz="2000" dirty="0"/>
              <a:t>a task on the critical path is behind schedule, the </a:t>
            </a:r>
            <a:r>
              <a:rPr lang="en-US" sz="2000" dirty="0" smtClean="0"/>
              <a:t>project manager </a:t>
            </a:r>
            <a:r>
              <a:rPr lang="en-US" sz="2000" dirty="0"/>
              <a:t>must be aware of the problem and decide what to do about it.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844824"/>
            <a:ext cx="864096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/>
              <a:t>It is important to know the critical path </a:t>
            </a:r>
            <a:r>
              <a:rPr lang="en-US" sz="2200" b="1" dirty="0">
                <a:solidFill>
                  <a:srgbClr val="FF0000"/>
                </a:solidFill>
              </a:rPr>
              <a:t>throughout the life </a:t>
            </a:r>
            <a:r>
              <a:rPr lang="en-US" sz="2200" b="1" dirty="0"/>
              <a:t>of a project so the </a:t>
            </a:r>
            <a:r>
              <a:rPr lang="en-US" sz="2200" b="1" dirty="0" smtClean="0">
                <a:solidFill>
                  <a:srgbClr val="FF0000"/>
                </a:solidFill>
              </a:rPr>
              <a:t>product manager </a:t>
            </a:r>
            <a:r>
              <a:rPr lang="en-US" sz="2200" b="1" dirty="0"/>
              <a:t>can make </a:t>
            </a:r>
            <a:r>
              <a:rPr lang="en-US" sz="2200" b="1" dirty="0">
                <a:solidFill>
                  <a:srgbClr val="FF0000"/>
                </a:solidFill>
              </a:rPr>
              <a:t>trade-offs.</a:t>
            </a:r>
            <a:r>
              <a:rPr lang="en-US" sz="22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623" y="3651464"/>
            <a:ext cx="8570856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Should the </a:t>
            </a:r>
            <a:r>
              <a:rPr lang="en-US" sz="2000" dirty="0" smtClean="0"/>
              <a:t>schedule </a:t>
            </a:r>
            <a:r>
              <a:rPr lang="en-US" sz="2000" dirty="0"/>
              <a:t>be renegotiated with stakeholders? 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Should </a:t>
            </a:r>
            <a:r>
              <a:rPr lang="en-US" sz="2000" dirty="0"/>
              <a:t>more resources be allocated to other </a:t>
            </a:r>
            <a:r>
              <a:rPr lang="en-US" sz="2000" dirty="0" smtClean="0"/>
              <a:t>items on </a:t>
            </a:r>
            <a:r>
              <a:rPr lang="en-US" sz="2000" dirty="0"/>
              <a:t>the critical path to make up for that time? 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Is </a:t>
            </a:r>
            <a:r>
              <a:rPr lang="en-US" sz="2000" dirty="0"/>
              <a:t>it acceptable for the project to </a:t>
            </a:r>
            <a:r>
              <a:rPr lang="en-US" sz="2000" dirty="0" smtClean="0"/>
              <a:t>finish behind </a:t>
            </a:r>
            <a:r>
              <a:rPr lang="en-US" sz="2000" dirty="0"/>
              <a:t>schedule?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1623" y="5229200"/>
            <a:ext cx="857085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/>
              <a:t>A technique that can help project managers make schedule trade-offs is determining </a:t>
            </a:r>
            <a:r>
              <a:rPr lang="en-US" sz="2200" b="1" dirty="0" smtClean="0"/>
              <a:t>the </a:t>
            </a:r>
            <a:r>
              <a:rPr lang="en-US" sz="2200" b="1" u="sng" dirty="0" smtClean="0">
                <a:solidFill>
                  <a:srgbClr val="FF0000"/>
                </a:solidFill>
              </a:rPr>
              <a:t>free </a:t>
            </a:r>
            <a:r>
              <a:rPr lang="en-US" sz="2200" b="1" u="sng" dirty="0">
                <a:solidFill>
                  <a:srgbClr val="FF0000"/>
                </a:solidFill>
              </a:rPr>
              <a:t>slack </a:t>
            </a:r>
            <a:r>
              <a:rPr lang="en-US" sz="2200" b="1" dirty="0" smtClean="0"/>
              <a:t>for </a:t>
            </a:r>
            <a:r>
              <a:rPr lang="en-US" sz="2200" b="1" dirty="0"/>
              <a:t>each project activity. </a:t>
            </a:r>
          </a:p>
        </p:txBody>
      </p:sp>
    </p:spTree>
    <p:extLst>
      <p:ext uri="{BB962C8B-B14F-4D97-AF65-F5344CB8AC3E}">
        <p14:creationId xmlns:p14="http://schemas.microsoft.com/office/powerpoint/2010/main" val="11103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617532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2372549"/>
            <a:ext cx="7848872" cy="32316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Calendar </a:t>
            </a:r>
            <a:r>
              <a:rPr lang="en-US" sz="2400" dirty="0" smtClean="0"/>
              <a:t>Dates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Use Network Information</a:t>
            </a:r>
            <a:endParaRPr lang="en-US" sz="2400" dirty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Extended Network </a:t>
            </a:r>
            <a:r>
              <a:rPr lang="en-US" sz="2400" dirty="0" smtClean="0"/>
              <a:t>Techniques to </a:t>
            </a:r>
            <a:r>
              <a:rPr lang="en-US" sz="2400" dirty="0"/>
              <a:t>Come Close to </a:t>
            </a:r>
            <a:r>
              <a:rPr lang="en-US" sz="2400" dirty="0" smtClean="0"/>
              <a:t>Reality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Avoid </a:t>
            </a:r>
            <a:r>
              <a:rPr lang="en-US" sz="2400" dirty="0">
                <a:solidFill>
                  <a:schemeClr val="tx1"/>
                </a:solidFill>
              </a:rPr>
              <a:t>Dangler </a:t>
            </a:r>
            <a:r>
              <a:rPr lang="en-US" sz="2400" dirty="0" smtClean="0">
                <a:solidFill>
                  <a:schemeClr val="tx1"/>
                </a:solidFill>
              </a:rPr>
              <a:t>Paths</a:t>
            </a:r>
            <a:endParaRPr lang="en-US" sz="2400" dirty="0" smtClean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Dummy tasks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51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1517883"/>
            <a:ext cx="77048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Using Critical Path Analysis to Make Schedule </a:t>
            </a:r>
            <a:r>
              <a:rPr lang="en-US" sz="2400" b="1" dirty="0" smtClean="0"/>
              <a:t>Trade-offs:</a:t>
            </a:r>
            <a:endParaRPr lang="en-US" sz="2400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50758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470" y="2207766"/>
            <a:ext cx="8773009" cy="1785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200" b="1" dirty="0" smtClean="0"/>
              <a:t>Free slack  (</a:t>
            </a:r>
            <a:r>
              <a:rPr lang="en-US" sz="2200" dirty="0" smtClean="0"/>
              <a:t>or</a:t>
            </a:r>
            <a:r>
              <a:rPr lang="en-US" sz="2200" b="1" dirty="0" smtClean="0"/>
              <a:t> free float) </a:t>
            </a:r>
            <a:r>
              <a:rPr lang="en-US" sz="2200" dirty="0" smtClean="0"/>
              <a:t> is the amount of time an activity can be delayed without delaying the </a:t>
            </a:r>
            <a:r>
              <a:rPr lang="en-US" sz="2200" dirty="0" smtClean="0">
                <a:solidFill>
                  <a:srgbClr val="FF0000"/>
                </a:solidFill>
              </a:rPr>
              <a:t>early start </a:t>
            </a:r>
            <a:r>
              <a:rPr lang="en-US" sz="2200" dirty="0" smtClean="0"/>
              <a:t>of any immediately following activities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2200" dirty="0"/>
              <a:t>Or Is how long an activity can exceed its </a:t>
            </a:r>
            <a:r>
              <a:rPr lang="en-US" sz="2200" dirty="0">
                <a:solidFill>
                  <a:srgbClr val="FF0000"/>
                </a:solidFill>
              </a:rPr>
              <a:t>early finish </a:t>
            </a:r>
            <a:r>
              <a:rPr lang="en-US" sz="2200" dirty="0"/>
              <a:t>date without affecting early start dates of any successor(s).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2686" y="4587225"/>
            <a:ext cx="714657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Project managers calculate free slack </a:t>
            </a:r>
            <a:r>
              <a:rPr lang="en-US" sz="2000" b="1" dirty="0" smtClean="0"/>
              <a:t>by </a:t>
            </a:r>
            <a:r>
              <a:rPr lang="en-US" sz="2000" b="1" dirty="0"/>
              <a:t>doing a </a:t>
            </a:r>
            <a:r>
              <a:rPr lang="en-US" sz="2000" b="1" dirty="0">
                <a:solidFill>
                  <a:srgbClr val="0070C0"/>
                </a:solidFill>
              </a:rPr>
              <a:t>forward and </a:t>
            </a:r>
            <a:r>
              <a:rPr lang="en-US" sz="2000" b="1" dirty="0" smtClean="0">
                <a:solidFill>
                  <a:srgbClr val="0070C0"/>
                </a:solidFill>
              </a:rPr>
              <a:t>backward pass </a:t>
            </a:r>
            <a:r>
              <a:rPr lang="en-US" sz="2000" b="1" dirty="0"/>
              <a:t>through a network diagram.</a:t>
            </a:r>
          </a:p>
        </p:txBody>
      </p:sp>
    </p:spTree>
    <p:extLst>
      <p:ext uri="{BB962C8B-B14F-4D97-AF65-F5344CB8AC3E}">
        <p14:creationId xmlns:p14="http://schemas.microsoft.com/office/powerpoint/2010/main" val="10490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1517883"/>
            <a:ext cx="77048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Using Critical Path Analysis to Make Schedule </a:t>
            </a:r>
            <a:r>
              <a:rPr lang="en-US" sz="2400" b="1" dirty="0" smtClean="0"/>
              <a:t>Trade-offs:</a:t>
            </a:r>
            <a:endParaRPr lang="en-US" sz="2400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470" y="2012647"/>
            <a:ext cx="877300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A </a:t>
            </a:r>
            <a:r>
              <a:rPr lang="en-US" sz="2400" b="1" dirty="0"/>
              <a:t>forward pass</a:t>
            </a:r>
            <a:r>
              <a:rPr lang="en-US" sz="2400" dirty="0"/>
              <a:t> through the network diagram determines the early start </a:t>
            </a:r>
            <a:r>
              <a:rPr lang="en-US" sz="2400" b="1" dirty="0" smtClean="0">
                <a:solidFill>
                  <a:srgbClr val="FF0000"/>
                </a:solidFill>
              </a:rPr>
              <a:t>(ES) </a:t>
            </a:r>
            <a:r>
              <a:rPr lang="en-US" sz="2400" dirty="0" smtClean="0"/>
              <a:t>and early finish </a:t>
            </a:r>
            <a:r>
              <a:rPr lang="en-US" sz="2400" b="1" dirty="0" smtClean="0">
                <a:solidFill>
                  <a:srgbClr val="FF0000"/>
                </a:solidFill>
              </a:rPr>
              <a:t>(EF) </a:t>
            </a:r>
            <a:r>
              <a:rPr lang="en-US" sz="2400" dirty="0" smtClean="0"/>
              <a:t>dates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A </a:t>
            </a:r>
            <a:r>
              <a:rPr lang="en-US" sz="2400" b="1" dirty="0"/>
              <a:t>backward pass</a:t>
            </a:r>
            <a:r>
              <a:rPr lang="en-US" sz="2400" dirty="0"/>
              <a:t> determines the late start </a:t>
            </a:r>
            <a:r>
              <a:rPr lang="en-US" sz="2400" b="1" dirty="0" smtClean="0">
                <a:solidFill>
                  <a:srgbClr val="FF0000"/>
                </a:solidFill>
              </a:rPr>
              <a:t>(LS) </a:t>
            </a:r>
            <a:r>
              <a:rPr lang="en-US" sz="2400" dirty="0" smtClean="0"/>
              <a:t>and late finish </a:t>
            </a:r>
            <a:r>
              <a:rPr lang="en-US" sz="2400" b="1" dirty="0" smtClean="0">
                <a:solidFill>
                  <a:srgbClr val="FF0000"/>
                </a:solidFill>
              </a:rPr>
              <a:t>(LF)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7504" y="3362216"/>
            <a:ext cx="7376683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>
                <a:solidFill>
                  <a:srgbClr val="FF0000"/>
                </a:solidFill>
              </a:rPr>
              <a:t>The early start  (ES) </a:t>
            </a:r>
            <a:r>
              <a:rPr lang="en-US" sz="2000" dirty="0"/>
              <a:t>date is the earliest possible time an activity can start based on the project network </a:t>
            </a:r>
            <a:r>
              <a:rPr lang="en-US" sz="2000" dirty="0" smtClean="0"/>
              <a:t>logic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early finish </a:t>
            </a:r>
            <a:r>
              <a:rPr lang="en-US" sz="2000" b="1" dirty="0" smtClean="0">
                <a:solidFill>
                  <a:srgbClr val="FF0000"/>
                </a:solidFill>
              </a:rPr>
              <a:t> (EF) date </a:t>
            </a:r>
            <a:r>
              <a:rPr lang="en-US" sz="2000" dirty="0"/>
              <a:t>is the earliest possible time an activity </a:t>
            </a:r>
            <a:r>
              <a:rPr lang="en-US" sz="2000" dirty="0" smtClean="0"/>
              <a:t>can finish </a:t>
            </a:r>
            <a:r>
              <a:rPr lang="en-US" sz="2000" dirty="0"/>
              <a:t>based on the project network logic. 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late start </a:t>
            </a:r>
            <a:r>
              <a:rPr lang="en-US" sz="2000" b="1" dirty="0" smtClean="0">
                <a:solidFill>
                  <a:srgbClr val="FF0000"/>
                </a:solidFill>
              </a:rPr>
              <a:t>(LS) date</a:t>
            </a:r>
            <a:r>
              <a:rPr lang="en-US" sz="2000" dirty="0" smtClean="0"/>
              <a:t> </a:t>
            </a:r>
            <a:r>
              <a:rPr lang="en-US" sz="2000" dirty="0"/>
              <a:t>is the latest possible time an activity might begin </a:t>
            </a:r>
            <a:r>
              <a:rPr lang="en-US" sz="2000" dirty="0" smtClean="0"/>
              <a:t>without delaying </a:t>
            </a:r>
            <a:r>
              <a:rPr lang="en-US" sz="2000" dirty="0"/>
              <a:t>the project finish date. 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late </a:t>
            </a:r>
            <a:r>
              <a:rPr lang="en-US" sz="2000" b="1" dirty="0" smtClean="0">
                <a:solidFill>
                  <a:srgbClr val="FF0000"/>
                </a:solidFill>
              </a:rPr>
              <a:t>finish (LF) </a:t>
            </a:r>
            <a:r>
              <a:rPr lang="en-US" sz="2000" b="1" dirty="0">
                <a:solidFill>
                  <a:srgbClr val="FF0000"/>
                </a:solidFill>
              </a:rPr>
              <a:t>date </a:t>
            </a:r>
            <a:r>
              <a:rPr lang="en-US" sz="2000" dirty="0"/>
              <a:t>is the latest possible time an </a:t>
            </a:r>
            <a:r>
              <a:rPr lang="en-US" sz="2000" dirty="0" smtClean="0"/>
              <a:t>activity can </a:t>
            </a:r>
            <a:r>
              <a:rPr lang="en-US" sz="2000" dirty="0"/>
              <a:t>be completed without delaying the project finish date.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65104"/>
            <a:ext cx="1474869" cy="108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5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35496" y="1108954"/>
            <a:ext cx="9108502" cy="7358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en-US" sz="2000" dirty="0" smtClean="0"/>
              <a:t>In the nodes, the activity time and the early and late start and finish times are represented in the following manner</a:t>
            </a: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6645473" y="2576066"/>
            <a:ext cx="1958975" cy="996950"/>
            <a:chOff x="1174" y="1476"/>
            <a:chExt cx="1234" cy="628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176" y="1501"/>
              <a:ext cx="1224" cy="1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206" y="1476"/>
              <a:ext cx="1179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800" b="1">
                  <a:ea typeface="ＭＳ Ｐゴシック" pitchFamily="34" charset="-128"/>
                </a:rPr>
                <a:t>	ACTIVITY	</a:t>
              </a:r>
              <a:r>
                <a:rPr lang="en-US" sz="1800" b="1" i="1">
                  <a:latin typeface="Times New Roman" pitchFamily="18" charset="0"/>
                  <a:ea typeface="ＭＳ Ｐゴシック" pitchFamily="34" charset="-128"/>
                </a:rPr>
                <a:t>t</a:t>
              </a:r>
            </a:p>
            <a:p>
              <a:pPr>
                <a:lnSpc>
                  <a:spcPct val="110000"/>
                </a:lnSpc>
              </a:pPr>
              <a:r>
                <a:rPr lang="en-US" sz="1800" b="1">
                  <a:ea typeface="ＭＳ Ｐゴシック" pitchFamily="34" charset="-128"/>
                </a:rPr>
                <a:t>	ES	EF</a:t>
              </a:r>
            </a:p>
            <a:p>
              <a:pPr>
                <a:lnSpc>
                  <a:spcPct val="110000"/>
                </a:lnSpc>
              </a:pPr>
              <a:r>
                <a:rPr lang="en-US" sz="1800" b="1">
                  <a:ea typeface="ＭＳ Ｐゴシック" pitchFamily="34" charset="-128"/>
                </a:rPr>
                <a:t>	LS	LF</a:t>
              </a: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176" y="1501"/>
              <a:ext cx="1232" cy="5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1174" y="1699"/>
              <a:ext cx="12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1175" y="1889"/>
              <a:ext cx="12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5496" y="4653136"/>
            <a:ext cx="9073007" cy="5207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73050" indent="-2730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/>
              <a:t>Earliest times are computed as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5496" y="5241394"/>
            <a:ext cx="9073007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781300" indent="-2781300" eaLnBrk="0" hangingPunct="0"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ea typeface="ＭＳ Ｐゴシック" pitchFamily="34" charset="-128"/>
              </a:rPr>
              <a:t>	Earliest finish time =	Earliest start time </a:t>
            </a:r>
            <a:r>
              <a:rPr lang="en-US" sz="2000" b="1" dirty="0" smtClean="0">
                <a:ea typeface="ＭＳ Ｐゴシック" pitchFamily="34" charset="-128"/>
              </a:rPr>
              <a:t> + </a:t>
            </a:r>
            <a:r>
              <a:rPr lang="en-US" sz="2000" b="1" dirty="0">
                <a:ea typeface="ＭＳ Ｐゴシック" pitchFamily="34" charset="-128"/>
              </a:rPr>
              <a:t>Expected activity time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ea typeface="ＭＳ Ｐゴシック" pitchFamily="34" charset="-128"/>
              </a:rPr>
              <a:t>	EF =	ES + </a:t>
            </a:r>
            <a:r>
              <a:rPr lang="en-US" sz="2000" b="1" i="1" dirty="0">
                <a:latin typeface="Times New Roman" pitchFamily="18" charset="0"/>
                <a:ea typeface="ＭＳ Ｐゴシック" pitchFamily="34" charset="-128"/>
              </a:rPr>
              <a:t>t</a:t>
            </a:r>
            <a:endParaRPr lang="en-US" sz="2000" b="1" dirty="0">
              <a:ea typeface="ＭＳ Ｐゴシック" pitchFamily="34" charset="-128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5496" y="6011996"/>
            <a:ext cx="9073008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ea typeface="ＭＳ Ｐゴシック" pitchFamily="34" charset="-128"/>
              </a:rPr>
              <a:t>	Earliest </a:t>
            </a:r>
            <a:r>
              <a:rPr lang="en-US" sz="2000" b="1" dirty="0" smtClean="0">
                <a:ea typeface="ＭＳ Ｐゴシック" pitchFamily="34" charset="-128"/>
              </a:rPr>
              <a:t>start time  (ES) = Largest </a:t>
            </a:r>
            <a:r>
              <a:rPr lang="en-US" sz="2000" b="1" dirty="0">
                <a:ea typeface="ＭＳ Ｐゴシック" pitchFamily="34" charset="-128"/>
              </a:rPr>
              <a:t>EF of immediate predecessors</a:t>
            </a:r>
          </a:p>
        </p:txBody>
      </p:sp>
      <p:sp>
        <p:nvSpPr>
          <p:cNvPr id="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133"/>
            <a:ext cx="8229600" cy="789587"/>
          </a:xfrm>
        </p:spPr>
        <p:txBody>
          <a:bodyPr/>
          <a:lstStyle/>
          <a:p>
            <a:r>
              <a:rPr lang="en-US" dirty="0"/>
              <a:t>Node Configuration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739145" y="1880601"/>
            <a:ext cx="3671594" cy="2700527"/>
            <a:chOff x="2486973" y="1730986"/>
            <a:chExt cx="3671594" cy="3230569"/>
          </a:xfrm>
        </p:grpSpPr>
        <p:sp>
          <p:nvSpPr>
            <p:cNvPr id="59" name="PubChord"/>
            <p:cNvSpPr>
              <a:spLocks noChangeAspect="1" noEditPoints="1" noChangeArrowheads="1"/>
            </p:cNvSpPr>
            <p:nvPr/>
          </p:nvSpPr>
          <p:spPr bwMode="auto">
            <a:xfrm rot="3154232">
              <a:off x="2909661" y="2651656"/>
              <a:ext cx="1963223" cy="1371857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10"/>
            <p:cNvSpPr>
              <a:spLocks noChangeArrowheads="1"/>
            </p:cNvSpPr>
            <p:nvPr/>
          </p:nvSpPr>
          <p:spPr bwMode="auto">
            <a:xfrm>
              <a:off x="3840480" y="2395332"/>
              <a:ext cx="9144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4754880" y="2395332"/>
              <a:ext cx="914400" cy="914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3840480" y="3309732"/>
              <a:ext cx="914400" cy="91440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3"/>
            <p:cNvSpPr>
              <a:spLocks noChangeArrowheads="1"/>
            </p:cNvSpPr>
            <p:nvPr/>
          </p:nvSpPr>
          <p:spPr bwMode="auto">
            <a:xfrm>
              <a:off x="4754880" y="3309732"/>
              <a:ext cx="9144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 flipH="1">
              <a:off x="2967990" y="3309732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" name="Text Box 18"/>
            <p:cNvSpPr txBox="1">
              <a:spLocks noChangeArrowheads="1"/>
            </p:cNvSpPr>
            <p:nvPr/>
          </p:nvSpPr>
          <p:spPr bwMode="auto">
            <a:xfrm>
              <a:off x="3307080" y="2623932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</a:t>
              </a:r>
            </a:p>
          </p:txBody>
        </p:sp>
        <p:sp>
          <p:nvSpPr>
            <p:cNvPr id="66" name="Text Box 19"/>
            <p:cNvSpPr txBox="1">
              <a:spLocks noChangeArrowheads="1"/>
            </p:cNvSpPr>
            <p:nvPr/>
          </p:nvSpPr>
          <p:spPr bwMode="auto">
            <a:xfrm>
              <a:off x="4145280" y="2623932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4983480" y="2623932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</a:t>
              </a:r>
            </a:p>
          </p:txBody>
        </p:sp>
        <p:sp>
          <p:nvSpPr>
            <p:cNvPr id="68" name="Text Box 21"/>
            <p:cNvSpPr txBox="1">
              <a:spLocks noChangeArrowheads="1"/>
            </p:cNvSpPr>
            <p:nvPr/>
          </p:nvSpPr>
          <p:spPr bwMode="auto">
            <a:xfrm>
              <a:off x="3307080" y="3462132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</a:t>
              </a:r>
            </a:p>
          </p:txBody>
        </p:sp>
        <p:sp>
          <p:nvSpPr>
            <p:cNvPr id="69" name="Text Box 22"/>
            <p:cNvSpPr txBox="1">
              <a:spLocks noChangeArrowheads="1"/>
            </p:cNvSpPr>
            <p:nvPr/>
          </p:nvSpPr>
          <p:spPr bwMode="auto">
            <a:xfrm>
              <a:off x="4145280" y="3462132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70" name="Text Box 23"/>
            <p:cNvSpPr txBox="1">
              <a:spLocks noChangeArrowheads="1"/>
            </p:cNvSpPr>
            <p:nvPr/>
          </p:nvSpPr>
          <p:spPr bwMode="auto">
            <a:xfrm>
              <a:off x="4983480" y="3462132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Helvetica" charset="0"/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86973" y="4315224"/>
              <a:ext cx="1018227" cy="646331"/>
            </a:xfrm>
            <a:prstGeom prst="rect">
              <a:avLst/>
            </a:prstGeom>
            <a:solidFill>
              <a:srgbClr val="FFCC99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Activity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duration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486973" y="1903269"/>
              <a:ext cx="966931" cy="646331"/>
            </a:xfrm>
            <a:prstGeom prst="rect">
              <a:avLst/>
            </a:prstGeom>
            <a:solidFill>
              <a:srgbClr val="FFCC99"/>
            </a:solidFill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Activity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number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25647" y="1730987"/>
              <a:ext cx="954107" cy="646331"/>
            </a:xfrm>
            <a:prstGeom prst="rect">
              <a:avLst/>
            </a:prstGeom>
            <a:solidFill>
              <a:srgbClr val="FFCC99"/>
            </a:solidFill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Earliest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start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886607" y="4315224"/>
              <a:ext cx="813043" cy="646331"/>
            </a:xfrm>
            <a:prstGeom prst="rect">
              <a:avLst/>
            </a:prstGeom>
            <a:solidFill>
              <a:srgbClr val="FFCC99"/>
            </a:solidFill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Latest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start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204460" y="4315224"/>
              <a:ext cx="877163" cy="646331"/>
            </a:xfrm>
            <a:prstGeom prst="rect">
              <a:avLst/>
            </a:prstGeom>
            <a:solidFill>
              <a:srgbClr val="FFCC99"/>
            </a:solidFill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Latest 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finish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04460" y="1730986"/>
              <a:ext cx="954107" cy="646331"/>
            </a:xfrm>
            <a:prstGeom prst="rect">
              <a:avLst/>
            </a:prstGeom>
            <a:solidFill>
              <a:srgbClr val="FFCC99"/>
            </a:solidFill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Earliest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finish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7" name="Straight Arrow Connector 76"/>
            <p:cNvCxnSpPr>
              <a:stCxn id="72" idx="2"/>
            </p:cNvCxnSpPr>
            <p:nvPr/>
          </p:nvCxnSpPr>
          <p:spPr>
            <a:xfrm rot="16200000" flipH="1">
              <a:off x="2875185" y="2644853"/>
              <a:ext cx="496669" cy="3061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3" idx="2"/>
              <a:endCxn id="60" idx="0"/>
            </p:cNvCxnSpPr>
            <p:nvPr/>
          </p:nvCxnSpPr>
          <p:spPr>
            <a:xfrm flipH="1">
              <a:off x="4297680" y="2377317"/>
              <a:ext cx="5021" cy="180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6" idx="2"/>
              <a:endCxn id="61" idx="0"/>
            </p:cNvCxnSpPr>
            <p:nvPr/>
          </p:nvCxnSpPr>
          <p:spPr>
            <a:xfrm flipH="1">
              <a:off x="5212080" y="2377317"/>
              <a:ext cx="469434" cy="180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1" idx="0"/>
            </p:cNvCxnSpPr>
            <p:nvPr/>
          </p:nvCxnSpPr>
          <p:spPr>
            <a:xfrm rot="5400000" flipH="1" flipV="1">
              <a:off x="2945843" y="3908269"/>
              <a:ext cx="457200" cy="3567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4" idx="0"/>
              <a:endCxn id="62" idx="2"/>
            </p:cNvCxnSpPr>
            <p:nvPr/>
          </p:nvCxnSpPr>
          <p:spPr>
            <a:xfrm flipV="1">
              <a:off x="4293129" y="4224132"/>
              <a:ext cx="4551" cy="910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5" idx="0"/>
              <a:endCxn id="63" idx="2"/>
            </p:cNvCxnSpPr>
            <p:nvPr/>
          </p:nvCxnSpPr>
          <p:spPr>
            <a:xfrm flipH="1" flipV="1">
              <a:off x="5212080" y="4224132"/>
              <a:ext cx="430962" cy="910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29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323528" y="1772816"/>
            <a:ext cx="5783560" cy="757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en-US" sz="2000" dirty="0" smtClean="0"/>
              <a:t>At the start of the project we set the time to zero</a:t>
            </a:r>
          </a:p>
          <a:p>
            <a:pPr algn="l" rtl="0">
              <a:lnSpc>
                <a:spcPct val="100000"/>
              </a:lnSpc>
            </a:pPr>
            <a:r>
              <a:rPr lang="en-US" sz="2000" dirty="0" smtClean="0"/>
              <a:t>Thus ES = 0 for both </a:t>
            </a:r>
            <a:r>
              <a:rPr lang="en-US" sz="2000" i="1" dirty="0" smtClean="0"/>
              <a:t>A</a:t>
            </a:r>
            <a:r>
              <a:rPr lang="en-US" sz="2000" dirty="0" smtClean="0"/>
              <a:t> and </a:t>
            </a:r>
            <a:r>
              <a:rPr lang="en-US" sz="2000" i="1" dirty="0" smtClean="0"/>
              <a:t>B</a:t>
            </a:r>
            <a:endParaRPr lang="en-US" sz="2000" dirty="0" smtClean="0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1140737" y="3284987"/>
            <a:ext cx="4826755" cy="2087696"/>
            <a:chOff x="897" y="1850"/>
            <a:chExt cx="3551" cy="1497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897" y="2533"/>
              <a:ext cx="706" cy="444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8000" tIns="154800" rIns="198000" bIns="15480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 dirty="0">
                  <a:ea typeface="ＭＳ Ｐゴシック" pitchFamily="34" charset="-128"/>
                </a:rPr>
                <a:t>Start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2222" y="1850"/>
              <a:ext cx="2226" cy="666"/>
            </a:xfrm>
            <a:prstGeom prst="rect">
              <a:avLst/>
            </a:prstGeom>
            <a:solidFill>
              <a:schemeClr val="folHlink"/>
            </a:solidFill>
            <a:ln w="31750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98000" tIns="154800" rIns="198000" bIns="154800">
              <a:spAutoFit/>
            </a:bodyPr>
            <a:lstStyle>
              <a:lvl1pPr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i="1" dirty="0" smtClean="0">
                  <a:ea typeface="ＭＳ Ｐゴシック" pitchFamily="34" charset="-128"/>
                </a:rPr>
                <a:t>A</a:t>
              </a:r>
              <a:r>
                <a:rPr lang="en-US" sz="2000" b="1" dirty="0">
                  <a:ea typeface="ＭＳ Ｐゴシック" pitchFamily="34" charset="-128"/>
                </a:rPr>
                <a:t>	</a:t>
              </a:r>
              <a:r>
                <a:rPr lang="en-US" sz="2000" b="1" dirty="0" smtClean="0">
                  <a:ea typeface="ＭＳ Ｐゴシック" pitchFamily="34" charset="-128"/>
                </a:rPr>
                <a:t>                   </a:t>
              </a:r>
              <a:r>
                <a:rPr lang="en-US" sz="2000" b="1" i="1" dirty="0" smtClean="0">
                  <a:latin typeface="Times New Roman" pitchFamily="18" charset="0"/>
                  <a:ea typeface="ＭＳ Ｐゴシック" pitchFamily="34" charset="-128"/>
                </a:rPr>
                <a:t>t</a:t>
              </a:r>
              <a:r>
                <a:rPr lang="en-US" sz="2000" b="1" dirty="0">
                  <a:ea typeface="ＭＳ Ｐゴシック" pitchFamily="34" charset="-128"/>
                </a:rPr>
                <a:t>	= 2</a:t>
              </a:r>
            </a:p>
            <a:p>
              <a:r>
                <a:rPr lang="en-US" sz="2000" b="1" dirty="0" smtClean="0">
                  <a:ea typeface="ＭＳ Ｐゴシック" pitchFamily="34" charset="-128"/>
                </a:rPr>
                <a:t>ES </a:t>
              </a:r>
              <a:r>
                <a:rPr lang="en-US" sz="2000" b="1" dirty="0">
                  <a:ea typeface="ＭＳ Ｐゴシック" pitchFamily="34" charset="-128"/>
                </a:rPr>
                <a:t>= </a:t>
              </a:r>
              <a:r>
                <a:rPr lang="en-US" sz="2000" b="1" dirty="0" smtClean="0">
                  <a:ea typeface="ＭＳ Ｐゴシック" pitchFamily="34" charset="-128"/>
                </a:rPr>
                <a:t>0    EF</a:t>
              </a:r>
              <a:r>
                <a:rPr lang="en-US" sz="2000" b="1" dirty="0">
                  <a:ea typeface="ＭＳ Ｐゴシック" pitchFamily="34" charset="-128"/>
                </a:rPr>
                <a:t>	= 0 + 2 = 2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230" y="2681"/>
              <a:ext cx="2218" cy="666"/>
            </a:xfrm>
            <a:prstGeom prst="rect">
              <a:avLst/>
            </a:prstGeom>
            <a:solidFill>
              <a:schemeClr val="folHlink"/>
            </a:solidFill>
            <a:ln w="31750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8000" tIns="154800" rIns="198000" bIns="154800">
              <a:spAutoFit/>
            </a:bodyPr>
            <a:lstStyle>
              <a:lvl1pPr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i="1" dirty="0" smtClean="0">
                  <a:ea typeface="ＭＳ Ｐゴシック" pitchFamily="34" charset="-128"/>
                </a:rPr>
                <a:t>B</a:t>
              </a:r>
              <a:r>
                <a:rPr lang="en-US" sz="2000" b="1" dirty="0">
                  <a:ea typeface="ＭＳ Ｐゴシック" pitchFamily="34" charset="-128"/>
                </a:rPr>
                <a:t>	</a:t>
              </a:r>
              <a:r>
                <a:rPr lang="en-US" sz="2000" b="1" dirty="0" smtClean="0">
                  <a:ea typeface="ＭＳ Ｐゴシック" pitchFamily="34" charset="-128"/>
                </a:rPr>
                <a:t>            </a:t>
              </a:r>
              <a:r>
                <a:rPr lang="en-US" sz="2000" b="1" i="1" dirty="0" smtClean="0">
                  <a:latin typeface="Times New Roman" pitchFamily="18" charset="0"/>
                  <a:ea typeface="ＭＳ Ｐゴシック" pitchFamily="34" charset="-128"/>
                </a:rPr>
                <a:t>t </a:t>
              </a:r>
              <a:r>
                <a:rPr lang="en-US" sz="2000" b="1" dirty="0" smtClean="0">
                  <a:ea typeface="ＭＳ Ｐゴシック" pitchFamily="34" charset="-128"/>
                </a:rPr>
                <a:t>= </a:t>
              </a:r>
              <a:r>
                <a:rPr lang="en-US" sz="2000" b="1" dirty="0">
                  <a:ea typeface="ＭＳ Ｐゴシック" pitchFamily="34" charset="-128"/>
                </a:rPr>
                <a:t>3</a:t>
              </a:r>
            </a:p>
            <a:p>
              <a:r>
                <a:rPr lang="en-US" sz="2000" b="1" dirty="0" smtClean="0">
                  <a:ea typeface="ＭＳ Ｐゴシック" pitchFamily="34" charset="-128"/>
                </a:rPr>
                <a:t>ES </a:t>
              </a:r>
              <a:r>
                <a:rPr lang="en-US" sz="2000" b="1" dirty="0">
                  <a:ea typeface="ＭＳ Ｐゴシック" pitchFamily="34" charset="-128"/>
                </a:rPr>
                <a:t>= </a:t>
              </a:r>
              <a:r>
                <a:rPr lang="en-US" sz="2000" b="1" dirty="0" smtClean="0">
                  <a:ea typeface="ＭＳ Ｐゴシック" pitchFamily="34" charset="-128"/>
                </a:rPr>
                <a:t>0    EF</a:t>
              </a:r>
              <a:r>
                <a:rPr lang="en-US" sz="2000" b="1" dirty="0">
                  <a:ea typeface="ＭＳ Ｐゴシック" pitchFamily="34" charset="-128"/>
                </a:rPr>
                <a:t>	= 0 + 3 = 3</a:t>
              </a: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1603" y="2176"/>
              <a:ext cx="613" cy="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1603" y="2944"/>
              <a:ext cx="613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57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708025" y="2508250"/>
            <a:ext cx="7756525" cy="3046413"/>
            <a:chOff x="446" y="1460"/>
            <a:chExt cx="4886" cy="1919"/>
          </a:xfrm>
        </p:grpSpPr>
        <p:grpSp>
          <p:nvGrpSpPr>
            <p:cNvPr id="18" name="Group 5"/>
            <p:cNvGrpSpPr>
              <a:grpSpLocks/>
            </p:cNvGrpSpPr>
            <p:nvPr/>
          </p:nvGrpSpPr>
          <p:grpSpPr bwMode="auto">
            <a:xfrm>
              <a:off x="922" y="1460"/>
              <a:ext cx="803" cy="499"/>
              <a:chOff x="1174" y="1476"/>
              <a:chExt cx="803" cy="499"/>
            </a:xfrm>
          </p:grpSpPr>
          <p:sp>
            <p:nvSpPr>
              <p:cNvPr id="74" name="Rectangle 6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A</a:t>
                </a:r>
                <a:r>
                  <a:rPr lang="en-US" sz="1400" b="1">
                    <a:ea typeface="ＭＳ Ｐゴシック" pitchFamily="34" charset="-128"/>
                  </a:rPr>
                  <a:t>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0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76" name="Rectangle 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9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0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2094" y="1460"/>
              <a:ext cx="803" cy="499"/>
              <a:chOff x="1174" y="1476"/>
              <a:chExt cx="803" cy="499"/>
            </a:xfrm>
          </p:grpSpPr>
          <p:sp>
            <p:nvSpPr>
              <p:cNvPr id="69" name="Rectangle 12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</a:t>
                </a:r>
                <a:r>
                  <a:rPr lang="en-US" sz="1400" b="1" i="1" dirty="0">
                    <a:ea typeface="ＭＳ Ｐゴシック" pitchFamily="34" charset="-128"/>
                  </a:rPr>
                  <a:t>C</a:t>
                </a:r>
                <a:r>
                  <a:rPr lang="en-US" sz="1400" b="1" dirty="0">
                    <a:ea typeface="ＭＳ Ｐゴシック" pitchFamily="34" charset="-128"/>
                  </a:rPr>
                  <a:t>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2	4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71" name="Rectangle 14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15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3858" y="2170"/>
              <a:ext cx="803" cy="499"/>
              <a:chOff x="1174" y="1476"/>
              <a:chExt cx="803" cy="499"/>
            </a:xfrm>
          </p:grpSpPr>
          <p:sp>
            <p:nvSpPr>
              <p:cNvPr id="64" name="Rectangle 1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19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H</a:t>
                </a:r>
                <a:r>
                  <a:rPr lang="en-US" sz="1400" b="1">
                    <a:ea typeface="ＭＳ Ｐゴシック" pitchFamily="34" charset="-128"/>
                  </a:rPr>
                  <a:t>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13	15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66" name="Rectangle 20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21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2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2686" y="2170"/>
              <a:ext cx="803" cy="499"/>
              <a:chOff x="1174" y="1476"/>
              <a:chExt cx="803" cy="499"/>
            </a:xfrm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25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E</a:t>
                </a:r>
                <a:r>
                  <a:rPr lang="en-US" sz="1400" b="1">
                    <a:ea typeface="ＭＳ Ｐゴシック" pitchFamily="34" charset="-128"/>
                  </a:rPr>
                  <a:t>	4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4	8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27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8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"/>
            <p:cNvGrpSpPr>
              <a:grpSpLocks/>
            </p:cNvGrpSpPr>
            <p:nvPr/>
          </p:nvGrpSpPr>
          <p:grpSpPr bwMode="auto">
            <a:xfrm>
              <a:off x="922" y="2880"/>
              <a:ext cx="803" cy="499"/>
              <a:chOff x="1174" y="1476"/>
              <a:chExt cx="803" cy="499"/>
            </a:xfrm>
          </p:grpSpPr>
          <p:sp>
            <p:nvSpPr>
              <p:cNvPr id="54" name="Rectangle 30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31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</a:t>
                </a:r>
                <a:r>
                  <a:rPr lang="en-US" sz="1400" b="1" i="1" dirty="0">
                    <a:ea typeface="ＭＳ Ｐゴシック" pitchFamily="34" charset="-128"/>
                  </a:rPr>
                  <a:t>B</a:t>
                </a:r>
                <a:r>
                  <a:rPr lang="en-US" sz="1400" b="1" dirty="0">
                    <a:ea typeface="ＭＳ Ｐゴシック" pitchFamily="34" charset="-128"/>
                  </a:rPr>
                  <a:t>	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0	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56" name="Rectangle 32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33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34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94" y="2880"/>
              <a:ext cx="803" cy="499"/>
              <a:chOff x="1174" y="1476"/>
              <a:chExt cx="803" cy="499"/>
            </a:xfrm>
          </p:grpSpPr>
          <p:sp>
            <p:nvSpPr>
              <p:cNvPr id="49" name="Rectangle 36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Text Box 37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D</a:t>
                </a:r>
                <a:r>
                  <a:rPr lang="en-US" sz="1400" b="1">
                    <a:ea typeface="ＭＳ Ｐゴシック" pitchFamily="34" charset="-128"/>
                  </a:rPr>
                  <a:t>	4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3	7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51" name="Rectangle 3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39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41"/>
            <p:cNvGrpSpPr>
              <a:grpSpLocks/>
            </p:cNvGrpSpPr>
            <p:nvPr/>
          </p:nvGrpSpPr>
          <p:grpSpPr bwMode="auto">
            <a:xfrm>
              <a:off x="3266" y="2880"/>
              <a:ext cx="803" cy="499"/>
              <a:chOff x="1174" y="1476"/>
              <a:chExt cx="803" cy="499"/>
            </a:xfrm>
          </p:grpSpPr>
          <p:sp>
            <p:nvSpPr>
              <p:cNvPr id="44" name="Rectangle 42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43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G</a:t>
                </a:r>
                <a:r>
                  <a:rPr lang="en-US" sz="1400" b="1">
                    <a:ea typeface="ＭＳ Ｐゴシック" pitchFamily="34" charset="-128"/>
                  </a:rPr>
                  <a:t>	5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8	13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46" name="Rectangle 44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47"/>
            <p:cNvGrpSpPr>
              <a:grpSpLocks/>
            </p:cNvGrpSpPr>
            <p:nvPr/>
          </p:nvGrpSpPr>
          <p:grpSpPr bwMode="auto">
            <a:xfrm>
              <a:off x="3266" y="1460"/>
              <a:ext cx="803" cy="499"/>
              <a:chOff x="1174" y="1476"/>
              <a:chExt cx="803" cy="499"/>
            </a:xfrm>
          </p:grpSpPr>
          <p:sp>
            <p:nvSpPr>
              <p:cNvPr id="39" name="Rectangle 4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Text Box 49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F</a:t>
                </a:r>
                <a:r>
                  <a:rPr lang="en-US" sz="1400" b="1">
                    <a:ea typeface="ＭＳ Ｐゴシック" pitchFamily="34" charset="-128"/>
                  </a:rPr>
                  <a:t>	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4	7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41" name="Rectangle 50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51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52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 Box 53"/>
            <p:cNvSpPr txBox="1">
              <a:spLocks noChangeArrowheads="1"/>
            </p:cNvSpPr>
            <p:nvPr/>
          </p:nvSpPr>
          <p:spPr bwMode="auto">
            <a:xfrm>
              <a:off x="446" y="2314"/>
              <a:ext cx="389" cy="210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>
                  <a:ea typeface="ＭＳ Ｐゴシック" pitchFamily="34" charset="-128"/>
                </a:rPr>
                <a:t>Start</a:t>
              </a:r>
            </a:p>
          </p:txBody>
        </p:sp>
        <p:sp>
          <p:nvSpPr>
            <p:cNvPr id="27" name="Text Box 54"/>
            <p:cNvSpPr txBox="1">
              <a:spLocks noChangeArrowheads="1"/>
            </p:cNvSpPr>
            <p:nvPr/>
          </p:nvSpPr>
          <p:spPr bwMode="auto">
            <a:xfrm>
              <a:off x="4870" y="2314"/>
              <a:ext cx="462" cy="210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>
                  <a:ea typeface="ＭＳ Ｐゴシック" pitchFamily="34" charset="-128"/>
                </a:rPr>
                <a:t>Finish</a:t>
              </a:r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 flipV="1">
              <a:off x="640" y="1944"/>
              <a:ext cx="28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632" y="2528"/>
              <a:ext cx="28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1720" y="1696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2896" y="1720"/>
              <a:ext cx="3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9"/>
            <p:cNvSpPr>
              <a:spLocks noChangeShapeType="1"/>
            </p:cNvSpPr>
            <p:nvPr/>
          </p:nvSpPr>
          <p:spPr bwMode="auto">
            <a:xfrm>
              <a:off x="4656" y="242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0"/>
            <p:cNvSpPr>
              <a:spLocks noChangeShapeType="1"/>
            </p:cNvSpPr>
            <p:nvPr/>
          </p:nvSpPr>
          <p:spPr bwMode="auto">
            <a:xfrm>
              <a:off x="2888" y="3128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1"/>
            <p:cNvSpPr>
              <a:spLocks noChangeShapeType="1"/>
            </p:cNvSpPr>
            <p:nvPr/>
          </p:nvSpPr>
          <p:spPr bwMode="auto">
            <a:xfrm>
              <a:off x="1728" y="3136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2"/>
            <p:cNvSpPr>
              <a:spLocks noChangeShapeType="1"/>
            </p:cNvSpPr>
            <p:nvPr/>
          </p:nvSpPr>
          <p:spPr bwMode="auto">
            <a:xfrm>
              <a:off x="2696" y="1952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3"/>
            <p:cNvSpPr>
              <a:spLocks noChangeShapeType="1"/>
            </p:cNvSpPr>
            <p:nvPr/>
          </p:nvSpPr>
          <p:spPr bwMode="auto">
            <a:xfrm>
              <a:off x="3280" y="2656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4"/>
            <p:cNvSpPr>
              <a:spLocks noChangeShapeType="1"/>
            </p:cNvSpPr>
            <p:nvPr/>
          </p:nvSpPr>
          <p:spPr bwMode="auto">
            <a:xfrm>
              <a:off x="4064" y="1944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5"/>
            <p:cNvSpPr>
              <a:spLocks noChangeShapeType="1"/>
            </p:cNvSpPr>
            <p:nvPr/>
          </p:nvSpPr>
          <p:spPr bwMode="auto">
            <a:xfrm flipV="1">
              <a:off x="3672" y="2656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5"/>
          <p:cNvSpPr/>
          <p:nvPr/>
        </p:nvSpPr>
        <p:spPr>
          <a:xfrm>
            <a:off x="2220397" y="2766995"/>
            <a:ext cx="1598986" cy="658376"/>
          </a:xfrm>
          <a:custGeom>
            <a:avLst/>
            <a:gdLst>
              <a:gd name="connsiteX0" fmla="*/ 363146 w 1598986"/>
              <a:gd name="connsiteY0" fmla="*/ 135862 h 658376"/>
              <a:gd name="connsiteX1" fmla="*/ 188974 w 1598986"/>
              <a:gd name="connsiteY1" fmla="*/ 5234 h 658376"/>
              <a:gd name="connsiteX2" fmla="*/ 289 w 1598986"/>
              <a:gd name="connsiteY2" fmla="*/ 63291 h 658376"/>
              <a:gd name="connsiteX3" fmla="*/ 43832 w 1598986"/>
              <a:gd name="connsiteY3" fmla="*/ 251976 h 658376"/>
              <a:gd name="connsiteX4" fmla="*/ 87374 w 1598986"/>
              <a:gd name="connsiteY4" fmla="*/ 295519 h 658376"/>
              <a:gd name="connsiteX5" fmla="*/ 174460 w 1598986"/>
              <a:gd name="connsiteY5" fmla="*/ 353576 h 658376"/>
              <a:gd name="connsiteX6" fmla="*/ 334117 w 1598986"/>
              <a:gd name="connsiteY6" fmla="*/ 310034 h 658376"/>
              <a:gd name="connsiteX7" fmla="*/ 348632 w 1598986"/>
              <a:gd name="connsiteY7" fmla="*/ 266491 h 658376"/>
              <a:gd name="connsiteX8" fmla="*/ 276060 w 1598986"/>
              <a:gd name="connsiteY8" fmla="*/ 77805 h 658376"/>
              <a:gd name="connsiteX9" fmla="*/ 232517 w 1598986"/>
              <a:gd name="connsiteY9" fmla="*/ 48776 h 658376"/>
              <a:gd name="connsiteX10" fmla="*/ 72860 w 1598986"/>
              <a:gd name="connsiteY10" fmla="*/ 63291 h 658376"/>
              <a:gd name="connsiteX11" fmla="*/ 29317 w 1598986"/>
              <a:gd name="connsiteY11" fmla="*/ 77805 h 658376"/>
              <a:gd name="connsiteX12" fmla="*/ 289 w 1598986"/>
              <a:gd name="connsiteY12" fmla="*/ 121348 h 658376"/>
              <a:gd name="connsiteX13" fmla="*/ 14803 w 1598986"/>
              <a:gd name="connsiteY13" fmla="*/ 339062 h 658376"/>
              <a:gd name="connsiteX14" fmla="*/ 43832 w 1598986"/>
              <a:gd name="connsiteY14" fmla="*/ 382605 h 658376"/>
              <a:gd name="connsiteX15" fmla="*/ 174460 w 1598986"/>
              <a:gd name="connsiteY15" fmla="*/ 484205 h 658376"/>
              <a:gd name="connsiteX16" fmla="*/ 261546 w 1598986"/>
              <a:gd name="connsiteY16" fmla="*/ 556776 h 658376"/>
              <a:gd name="connsiteX17" fmla="*/ 305089 w 1598986"/>
              <a:gd name="connsiteY17" fmla="*/ 571291 h 658376"/>
              <a:gd name="connsiteX18" fmla="*/ 348632 w 1598986"/>
              <a:gd name="connsiteY18" fmla="*/ 600319 h 658376"/>
              <a:gd name="connsiteX19" fmla="*/ 435717 w 1598986"/>
              <a:gd name="connsiteY19" fmla="*/ 629348 h 658376"/>
              <a:gd name="connsiteX20" fmla="*/ 551832 w 1598986"/>
              <a:gd name="connsiteY20" fmla="*/ 658376 h 658376"/>
              <a:gd name="connsiteX21" fmla="*/ 769546 w 1598986"/>
              <a:gd name="connsiteY21" fmla="*/ 643862 h 658376"/>
              <a:gd name="connsiteX22" fmla="*/ 827603 w 1598986"/>
              <a:gd name="connsiteY22" fmla="*/ 614834 h 658376"/>
              <a:gd name="connsiteX23" fmla="*/ 871146 w 1598986"/>
              <a:gd name="connsiteY23" fmla="*/ 600319 h 658376"/>
              <a:gd name="connsiteX24" fmla="*/ 929203 w 1598986"/>
              <a:gd name="connsiteY24" fmla="*/ 571291 h 658376"/>
              <a:gd name="connsiteX25" fmla="*/ 1074346 w 1598986"/>
              <a:gd name="connsiteY25" fmla="*/ 527748 h 658376"/>
              <a:gd name="connsiteX26" fmla="*/ 1161432 w 1598986"/>
              <a:gd name="connsiteY26" fmla="*/ 498719 h 658376"/>
              <a:gd name="connsiteX27" fmla="*/ 1248517 w 1598986"/>
              <a:gd name="connsiteY27" fmla="*/ 455176 h 658376"/>
              <a:gd name="connsiteX28" fmla="*/ 1306574 w 1598986"/>
              <a:gd name="connsiteY28" fmla="*/ 411634 h 658376"/>
              <a:gd name="connsiteX29" fmla="*/ 1408174 w 1598986"/>
              <a:gd name="connsiteY29" fmla="*/ 368091 h 658376"/>
              <a:gd name="connsiteX30" fmla="*/ 1538803 w 1598986"/>
              <a:gd name="connsiteY30" fmla="*/ 266491 h 658376"/>
              <a:gd name="connsiteX31" fmla="*/ 1567832 w 1598986"/>
              <a:gd name="connsiteY31" fmla="*/ 222948 h 658376"/>
              <a:gd name="connsiteX32" fmla="*/ 1582346 w 1598986"/>
              <a:gd name="connsiteY32" fmla="*/ 179405 h 658376"/>
              <a:gd name="connsiteX33" fmla="*/ 1582346 w 1598986"/>
              <a:gd name="connsiteY33" fmla="*/ 34262 h 658376"/>
              <a:gd name="connsiteX34" fmla="*/ 1538803 w 1598986"/>
              <a:gd name="connsiteY34" fmla="*/ 19748 h 658376"/>
              <a:gd name="connsiteX35" fmla="*/ 1335603 w 1598986"/>
              <a:gd name="connsiteY35" fmla="*/ 63291 h 658376"/>
              <a:gd name="connsiteX36" fmla="*/ 1321089 w 1598986"/>
              <a:gd name="connsiteY36" fmla="*/ 106834 h 658376"/>
              <a:gd name="connsiteX37" fmla="*/ 1364632 w 1598986"/>
              <a:gd name="connsiteY37" fmla="*/ 295519 h 658376"/>
              <a:gd name="connsiteX38" fmla="*/ 1408174 w 1598986"/>
              <a:gd name="connsiteY38" fmla="*/ 310034 h 658376"/>
              <a:gd name="connsiteX39" fmla="*/ 1451717 w 1598986"/>
              <a:gd name="connsiteY39" fmla="*/ 353576 h 658376"/>
              <a:gd name="connsiteX40" fmla="*/ 1495260 w 1598986"/>
              <a:gd name="connsiteY40" fmla="*/ 368091 h 65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598986" h="658376">
                <a:moveTo>
                  <a:pt x="363146" y="135862"/>
                </a:moveTo>
                <a:cubicBezTo>
                  <a:pt x="218748" y="23552"/>
                  <a:pt x="278416" y="64860"/>
                  <a:pt x="188974" y="5234"/>
                </a:cubicBezTo>
                <a:cubicBezTo>
                  <a:pt x="124974" y="10567"/>
                  <a:pt x="289" y="-32776"/>
                  <a:pt x="289" y="63291"/>
                </a:cubicBezTo>
                <a:cubicBezTo>
                  <a:pt x="289" y="159471"/>
                  <a:pt x="-6339" y="191771"/>
                  <a:pt x="43832" y="251976"/>
                </a:cubicBezTo>
                <a:cubicBezTo>
                  <a:pt x="56973" y="267745"/>
                  <a:pt x="71172" y="282917"/>
                  <a:pt x="87374" y="295519"/>
                </a:cubicBezTo>
                <a:cubicBezTo>
                  <a:pt x="114913" y="316938"/>
                  <a:pt x="174460" y="353576"/>
                  <a:pt x="174460" y="353576"/>
                </a:cubicBezTo>
                <a:cubicBezTo>
                  <a:pt x="219767" y="347913"/>
                  <a:pt x="297525" y="355772"/>
                  <a:pt x="334117" y="310034"/>
                </a:cubicBezTo>
                <a:cubicBezTo>
                  <a:pt x="343675" y="298087"/>
                  <a:pt x="343794" y="281005"/>
                  <a:pt x="348632" y="266491"/>
                </a:cubicBezTo>
                <a:cubicBezTo>
                  <a:pt x="327296" y="10471"/>
                  <a:pt x="392404" y="127667"/>
                  <a:pt x="276060" y="77805"/>
                </a:cubicBezTo>
                <a:cubicBezTo>
                  <a:pt x="260026" y="70933"/>
                  <a:pt x="247031" y="58452"/>
                  <a:pt x="232517" y="48776"/>
                </a:cubicBezTo>
                <a:cubicBezTo>
                  <a:pt x="179298" y="53614"/>
                  <a:pt x="125761" y="55734"/>
                  <a:pt x="72860" y="63291"/>
                </a:cubicBezTo>
                <a:cubicBezTo>
                  <a:pt x="57714" y="65455"/>
                  <a:pt x="41264" y="68248"/>
                  <a:pt x="29317" y="77805"/>
                </a:cubicBezTo>
                <a:cubicBezTo>
                  <a:pt x="15696" y="88702"/>
                  <a:pt x="9965" y="106834"/>
                  <a:pt x="289" y="121348"/>
                </a:cubicBezTo>
                <a:cubicBezTo>
                  <a:pt x="5127" y="193919"/>
                  <a:pt x="2846" y="267319"/>
                  <a:pt x="14803" y="339062"/>
                </a:cubicBezTo>
                <a:cubicBezTo>
                  <a:pt x="17671" y="356269"/>
                  <a:pt x="32243" y="369567"/>
                  <a:pt x="43832" y="382605"/>
                </a:cubicBezTo>
                <a:cubicBezTo>
                  <a:pt x="126278" y="475357"/>
                  <a:pt x="97732" y="458630"/>
                  <a:pt x="174460" y="484205"/>
                </a:cubicBezTo>
                <a:cubicBezTo>
                  <a:pt x="206562" y="516307"/>
                  <a:pt x="221129" y="536568"/>
                  <a:pt x="261546" y="556776"/>
                </a:cubicBezTo>
                <a:cubicBezTo>
                  <a:pt x="275230" y="563618"/>
                  <a:pt x="291405" y="564449"/>
                  <a:pt x="305089" y="571291"/>
                </a:cubicBezTo>
                <a:cubicBezTo>
                  <a:pt x="320691" y="579092"/>
                  <a:pt x="332692" y="593234"/>
                  <a:pt x="348632" y="600319"/>
                </a:cubicBezTo>
                <a:cubicBezTo>
                  <a:pt x="376593" y="612746"/>
                  <a:pt x="406689" y="619672"/>
                  <a:pt x="435717" y="629348"/>
                </a:cubicBezTo>
                <a:cubicBezTo>
                  <a:pt x="502659" y="651662"/>
                  <a:pt x="464266" y="640863"/>
                  <a:pt x="551832" y="658376"/>
                </a:cubicBezTo>
                <a:cubicBezTo>
                  <a:pt x="624403" y="653538"/>
                  <a:pt x="697704" y="655205"/>
                  <a:pt x="769546" y="643862"/>
                </a:cubicBezTo>
                <a:cubicBezTo>
                  <a:pt x="790918" y="640488"/>
                  <a:pt x="807716" y="623357"/>
                  <a:pt x="827603" y="614834"/>
                </a:cubicBezTo>
                <a:cubicBezTo>
                  <a:pt x="841665" y="608807"/>
                  <a:pt x="857084" y="606346"/>
                  <a:pt x="871146" y="600319"/>
                </a:cubicBezTo>
                <a:cubicBezTo>
                  <a:pt x="891033" y="591796"/>
                  <a:pt x="909114" y="579327"/>
                  <a:pt x="929203" y="571291"/>
                </a:cubicBezTo>
                <a:cubicBezTo>
                  <a:pt x="1031848" y="530233"/>
                  <a:pt x="988798" y="553413"/>
                  <a:pt x="1074346" y="527748"/>
                </a:cubicBezTo>
                <a:cubicBezTo>
                  <a:pt x="1103654" y="518955"/>
                  <a:pt x="1135972" y="515692"/>
                  <a:pt x="1161432" y="498719"/>
                </a:cubicBezTo>
                <a:cubicBezTo>
                  <a:pt x="1217704" y="461204"/>
                  <a:pt x="1188426" y="475207"/>
                  <a:pt x="1248517" y="455176"/>
                </a:cubicBezTo>
                <a:cubicBezTo>
                  <a:pt x="1267869" y="440662"/>
                  <a:pt x="1286061" y="424455"/>
                  <a:pt x="1306574" y="411634"/>
                </a:cubicBezTo>
                <a:cubicBezTo>
                  <a:pt x="1347570" y="386012"/>
                  <a:pt x="1365845" y="382201"/>
                  <a:pt x="1408174" y="368091"/>
                </a:cubicBezTo>
                <a:cubicBezTo>
                  <a:pt x="1468863" y="327632"/>
                  <a:pt x="1496170" y="317651"/>
                  <a:pt x="1538803" y="266491"/>
                </a:cubicBezTo>
                <a:cubicBezTo>
                  <a:pt x="1549970" y="253090"/>
                  <a:pt x="1558156" y="237462"/>
                  <a:pt x="1567832" y="222948"/>
                </a:cubicBezTo>
                <a:cubicBezTo>
                  <a:pt x="1572670" y="208434"/>
                  <a:pt x="1578143" y="194116"/>
                  <a:pt x="1582346" y="179405"/>
                </a:cubicBezTo>
                <a:cubicBezTo>
                  <a:pt x="1596296" y="130580"/>
                  <a:pt x="1611502" y="85285"/>
                  <a:pt x="1582346" y="34262"/>
                </a:cubicBezTo>
                <a:cubicBezTo>
                  <a:pt x="1574755" y="20978"/>
                  <a:pt x="1553317" y="24586"/>
                  <a:pt x="1538803" y="19748"/>
                </a:cubicBezTo>
                <a:cubicBezTo>
                  <a:pt x="1497454" y="23507"/>
                  <a:pt x="1379319" y="8646"/>
                  <a:pt x="1335603" y="63291"/>
                </a:cubicBezTo>
                <a:cubicBezTo>
                  <a:pt x="1326046" y="75238"/>
                  <a:pt x="1325927" y="92320"/>
                  <a:pt x="1321089" y="106834"/>
                </a:cubicBezTo>
                <a:cubicBezTo>
                  <a:pt x="1325463" y="150576"/>
                  <a:pt x="1312893" y="254127"/>
                  <a:pt x="1364632" y="295519"/>
                </a:cubicBezTo>
                <a:cubicBezTo>
                  <a:pt x="1376579" y="305076"/>
                  <a:pt x="1393660" y="305196"/>
                  <a:pt x="1408174" y="310034"/>
                </a:cubicBezTo>
                <a:cubicBezTo>
                  <a:pt x="1422688" y="324548"/>
                  <a:pt x="1434638" y="342190"/>
                  <a:pt x="1451717" y="353576"/>
                </a:cubicBezTo>
                <a:cubicBezTo>
                  <a:pt x="1464447" y="362063"/>
                  <a:pt x="1495260" y="368091"/>
                  <a:pt x="1495260" y="3680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537" y="1556792"/>
            <a:ext cx="11410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ea typeface="ＭＳ Ｐゴシック" pitchFamily="34" charset="-128"/>
              </a:rPr>
              <a:t>EF </a:t>
            </a:r>
            <a:r>
              <a:rPr lang="en-US" b="1" dirty="0" smtClean="0">
                <a:ea typeface="ＭＳ Ｐゴシック" pitchFamily="34" charset="-128"/>
              </a:rPr>
              <a:t>= ES </a:t>
            </a:r>
            <a:r>
              <a:rPr lang="en-US" b="1" dirty="0">
                <a:ea typeface="ＭＳ Ｐゴシック" pitchFamily="34" charset="-128"/>
              </a:rPr>
              <a:t>+ </a:t>
            </a:r>
            <a:r>
              <a:rPr lang="en-US" b="1" i="1" dirty="0">
                <a:latin typeface="Times New Roman" pitchFamily="18" charset="0"/>
                <a:ea typeface="ＭＳ Ｐゴシック" pitchFamily="34" charset="-128"/>
              </a:rPr>
              <a:t>t</a:t>
            </a:r>
            <a:endParaRPr lang="en-US" b="1" dirty="0">
              <a:ea typeface="ＭＳ Ｐゴシック" pitchFamily="34" charset="-128"/>
            </a:endParaRPr>
          </a:p>
        </p:txBody>
      </p:sp>
      <p:cxnSp>
        <p:nvCxnSpPr>
          <p:cNvPr id="80" name="Straight Arrow Connector 79"/>
          <p:cNvCxnSpPr>
            <a:endCxn id="7" idx="2"/>
          </p:cNvCxnSpPr>
          <p:nvPr/>
        </p:nvCxnSpPr>
        <p:spPr>
          <a:xfrm flipV="1">
            <a:off x="1835696" y="1898424"/>
            <a:ext cx="1262350" cy="10225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2466871" y="1898424"/>
            <a:ext cx="1025009" cy="7733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83"/>
          <p:cNvSpPr/>
          <p:nvPr/>
        </p:nvSpPr>
        <p:spPr>
          <a:xfrm>
            <a:off x="2525486" y="1422400"/>
            <a:ext cx="1342044" cy="1553029"/>
          </a:xfrm>
          <a:custGeom>
            <a:avLst/>
            <a:gdLst>
              <a:gd name="connsiteX0" fmla="*/ 174171 w 1342044"/>
              <a:gd name="connsiteY0" fmla="*/ 87086 h 1553029"/>
              <a:gd name="connsiteX1" fmla="*/ 319314 w 1342044"/>
              <a:gd name="connsiteY1" fmla="*/ 14514 h 1553029"/>
              <a:gd name="connsiteX2" fmla="*/ 406400 w 1342044"/>
              <a:gd name="connsiteY2" fmla="*/ 0 h 1553029"/>
              <a:gd name="connsiteX3" fmla="*/ 972457 w 1342044"/>
              <a:gd name="connsiteY3" fmla="*/ 14514 h 1553029"/>
              <a:gd name="connsiteX4" fmla="*/ 1074057 w 1342044"/>
              <a:gd name="connsiteY4" fmla="*/ 58057 h 1553029"/>
              <a:gd name="connsiteX5" fmla="*/ 1132114 w 1342044"/>
              <a:gd name="connsiteY5" fmla="*/ 72571 h 1553029"/>
              <a:gd name="connsiteX6" fmla="*/ 1175657 w 1342044"/>
              <a:gd name="connsiteY6" fmla="*/ 116114 h 1553029"/>
              <a:gd name="connsiteX7" fmla="*/ 1219200 w 1342044"/>
              <a:gd name="connsiteY7" fmla="*/ 130629 h 1553029"/>
              <a:gd name="connsiteX8" fmla="*/ 1248228 w 1342044"/>
              <a:gd name="connsiteY8" fmla="*/ 174171 h 1553029"/>
              <a:gd name="connsiteX9" fmla="*/ 1320800 w 1342044"/>
              <a:gd name="connsiteY9" fmla="*/ 275771 h 1553029"/>
              <a:gd name="connsiteX10" fmla="*/ 1320800 w 1342044"/>
              <a:gd name="connsiteY10" fmla="*/ 537029 h 1553029"/>
              <a:gd name="connsiteX11" fmla="*/ 1291771 w 1342044"/>
              <a:gd name="connsiteY11" fmla="*/ 580571 h 1553029"/>
              <a:gd name="connsiteX12" fmla="*/ 1204685 w 1342044"/>
              <a:gd name="connsiteY12" fmla="*/ 653143 h 1553029"/>
              <a:gd name="connsiteX13" fmla="*/ 1074057 w 1342044"/>
              <a:gd name="connsiteY13" fmla="*/ 754743 h 1553029"/>
              <a:gd name="connsiteX14" fmla="*/ 972457 w 1342044"/>
              <a:gd name="connsiteY14" fmla="*/ 812800 h 1553029"/>
              <a:gd name="connsiteX15" fmla="*/ 885371 w 1342044"/>
              <a:gd name="connsiteY15" fmla="*/ 885371 h 1553029"/>
              <a:gd name="connsiteX16" fmla="*/ 812800 w 1342044"/>
              <a:gd name="connsiteY16" fmla="*/ 943429 h 1553029"/>
              <a:gd name="connsiteX17" fmla="*/ 783771 w 1342044"/>
              <a:gd name="connsiteY17" fmla="*/ 986971 h 1553029"/>
              <a:gd name="connsiteX18" fmla="*/ 682171 w 1342044"/>
              <a:gd name="connsiteY18" fmla="*/ 1045029 h 1553029"/>
              <a:gd name="connsiteX19" fmla="*/ 638628 w 1342044"/>
              <a:gd name="connsiteY19" fmla="*/ 1088571 h 1553029"/>
              <a:gd name="connsiteX20" fmla="*/ 551543 w 1342044"/>
              <a:gd name="connsiteY20" fmla="*/ 1146629 h 1553029"/>
              <a:gd name="connsiteX21" fmla="*/ 508000 w 1342044"/>
              <a:gd name="connsiteY21" fmla="*/ 1175657 h 1553029"/>
              <a:gd name="connsiteX22" fmla="*/ 362857 w 1342044"/>
              <a:gd name="connsiteY22" fmla="*/ 1291771 h 1553029"/>
              <a:gd name="connsiteX23" fmla="*/ 348343 w 1342044"/>
              <a:gd name="connsiteY23" fmla="*/ 1335314 h 1553029"/>
              <a:gd name="connsiteX24" fmla="*/ 261257 w 1342044"/>
              <a:gd name="connsiteY24" fmla="*/ 1407886 h 1553029"/>
              <a:gd name="connsiteX25" fmla="*/ 174171 w 1342044"/>
              <a:gd name="connsiteY25" fmla="*/ 1480457 h 1553029"/>
              <a:gd name="connsiteX26" fmla="*/ 130628 w 1342044"/>
              <a:gd name="connsiteY26" fmla="*/ 1509486 h 1553029"/>
              <a:gd name="connsiteX27" fmla="*/ 43543 w 1342044"/>
              <a:gd name="connsiteY27" fmla="*/ 1538514 h 1553029"/>
              <a:gd name="connsiteX28" fmla="*/ 0 w 1342044"/>
              <a:gd name="connsiteY28" fmla="*/ 1553029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42044" h="1553029">
                <a:moveTo>
                  <a:pt x="174171" y="87086"/>
                </a:moveTo>
                <a:cubicBezTo>
                  <a:pt x="227493" y="55093"/>
                  <a:pt x="258961" y="30974"/>
                  <a:pt x="319314" y="14514"/>
                </a:cubicBezTo>
                <a:cubicBezTo>
                  <a:pt x="347706" y="6771"/>
                  <a:pt x="377371" y="4838"/>
                  <a:pt x="406400" y="0"/>
                </a:cubicBezTo>
                <a:cubicBezTo>
                  <a:pt x="595086" y="4838"/>
                  <a:pt x="783923" y="5536"/>
                  <a:pt x="972457" y="14514"/>
                </a:cubicBezTo>
                <a:cubicBezTo>
                  <a:pt x="999977" y="15824"/>
                  <a:pt x="1054004" y="50537"/>
                  <a:pt x="1074057" y="58057"/>
                </a:cubicBezTo>
                <a:cubicBezTo>
                  <a:pt x="1092735" y="65061"/>
                  <a:pt x="1112762" y="67733"/>
                  <a:pt x="1132114" y="72571"/>
                </a:cubicBezTo>
                <a:cubicBezTo>
                  <a:pt x="1146628" y="87085"/>
                  <a:pt x="1158578" y="104728"/>
                  <a:pt x="1175657" y="116114"/>
                </a:cubicBezTo>
                <a:cubicBezTo>
                  <a:pt x="1188387" y="124601"/>
                  <a:pt x="1207253" y="121071"/>
                  <a:pt x="1219200" y="130629"/>
                </a:cubicBezTo>
                <a:cubicBezTo>
                  <a:pt x="1232821" y="141526"/>
                  <a:pt x="1238089" y="159976"/>
                  <a:pt x="1248228" y="174171"/>
                </a:cubicBezTo>
                <a:cubicBezTo>
                  <a:pt x="1338261" y="300218"/>
                  <a:pt x="1252375" y="173138"/>
                  <a:pt x="1320800" y="275771"/>
                </a:cubicBezTo>
                <a:cubicBezTo>
                  <a:pt x="1347747" y="383565"/>
                  <a:pt x="1350473" y="368884"/>
                  <a:pt x="1320800" y="537029"/>
                </a:cubicBezTo>
                <a:cubicBezTo>
                  <a:pt x="1317768" y="554207"/>
                  <a:pt x="1302938" y="567170"/>
                  <a:pt x="1291771" y="580571"/>
                </a:cubicBezTo>
                <a:cubicBezTo>
                  <a:pt x="1233943" y="649963"/>
                  <a:pt x="1266964" y="601243"/>
                  <a:pt x="1204685" y="653143"/>
                </a:cubicBezTo>
                <a:cubicBezTo>
                  <a:pt x="1133010" y="712874"/>
                  <a:pt x="1184110" y="699718"/>
                  <a:pt x="1074057" y="754743"/>
                </a:cubicBezTo>
                <a:cubicBezTo>
                  <a:pt x="1038564" y="772489"/>
                  <a:pt x="1003232" y="787154"/>
                  <a:pt x="972457" y="812800"/>
                </a:cubicBezTo>
                <a:cubicBezTo>
                  <a:pt x="860709" y="905924"/>
                  <a:pt x="993473" y="813305"/>
                  <a:pt x="885371" y="885371"/>
                </a:cubicBezTo>
                <a:cubicBezTo>
                  <a:pt x="802185" y="1010152"/>
                  <a:pt x="912948" y="863311"/>
                  <a:pt x="812800" y="943429"/>
                </a:cubicBezTo>
                <a:cubicBezTo>
                  <a:pt x="799179" y="954326"/>
                  <a:pt x="796106" y="974636"/>
                  <a:pt x="783771" y="986971"/>
                </a:cubicBezTo>
                <a:cubicBezTo>
                  <a:pt x="749488" y="1021254"/>
                  <a:pt x="722016" y="1016569"/>
                  <a:pt x="682171" y="1045029"/>
                </a:cubicBezTo>
                <a:cubicBezTo>
                  <a:pt x="665468" y="1056960"/>
                  <a:pt x="654830" y="1075969"/>
                  <a:pt x="638628" y="1088571"/>
                </a:cubicBezTo>
                <a:cubicBezTo>
                  <a:pt x="611089" y="1109990"/>
                  <a:pt x="580571" y="1127277"/>
                  <a:pt x="551543" y="1146629"/>
                </a:cubicBezTo>
                <a:cubicBezTo>
                  <a:pt x="537029" y="1156305"/>
                  <a:pt x="520335" y="1163322"/>
                  <a:pt x="508000" y="1175657"/>
                </a:cubicBezTo>
                <a:cubicBezTo>
                  <a:pt x="405615" y="1278042"/>
                  <a:pt x="457633" y="1244384"/>
                  <a:pt x="362857" y="1291771"/>
                </a:cubicBezTo>
                <a:cubicBezTo>
                  <a:pt x="358019" y="1306285"/>
                  <a:pt x="356830" y="1322584"/>
                  <a:pt x="348343" y="1335314"/>
                </a:cubicBezTo>
                <a:cubicBezTo>
                  <a:pt x="325992" y="1368840"/>
                  <a:pt x="293386" y="1386466"/>
                  <a:pt x="261257" y="1407886"/>
                </a:cubicBezTo>
                <a:cubicBezTo>
                  <a:pt x="215657" y="1476285"/>
                  <a:pt x="253497" y="1435128"/>
                  <a:pt x="174171" y="1480457"/>
                </a:cubicBezTo>
                <a:cubicBezTo>
                  <a:pt x="159025" y="1489112"/>
                  <a:pt x="146569" y="1502401"/>
                  <a:pt x="130628" y="1509486"/>
                </a:cubicBezTo>
                <a:cubicBezTo>
                  <a:pt x="102667" y="1521913"/>
                  <a:pt x="72571" y="1528838"/>
                  <a:pt x="43543" y="1538514"/>
                </a:cubicBezTo>
                <a:lnTo>
                  <a:pt x="0" y="1553029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Box 12"/>
          <p:cNvSpPr txBox="1">
            <a:spLocks noChangeArrowheads="1"/>
          </p:cNvSpPr>
          <p:nvPr/>
        </p:nvSpPr>
        <p:spPr bwMode="auto">
          <a:xfrm>
            <a:off x="4582726" y="1833438"/>
            <a:ext cx="4453770" cy="3139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ea typeface="ＭＳ Ｐゴシック" pitchFamily="34" charset="-128"/>
              </a:rPr>
              <a:t>	</a:t>
            </a:r>
            <a:r>
              <a:rPr lang="en-US" sz="1600" b="1" dirty="0" smtClean="0">
                <a:ea typeface="ＭＳ Ｐゴシック" pitchFamily="34" charset="-128"/>
              </a:rPr>
              <a:t>ES = Largest </a:t>
            </a:r>
            <a:r>
              <a:rPr lang="en-US" sz="1600" b="1" dirty="0">
                <a:ea typeface="ＭＳ Ｐゴシック" pitchFamily="34" charset="-128"/>
              </a:rPr>
              <a:t>EF of immediate predecessors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3867530" y="2147370"/>
            <a:ext cx="731458" cy="7355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4902994" y="3922713"/>
            <a:ext cx="545306" cy="280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995936" y="5013176"/>
            <a:ext cx="545306" cy="266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52122" y="2795588"/>
            <a:ext cx="427590" cy="30059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621901" y="5013176"/>
            <a:ext cx="427590" cy="3817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324993" y="4978008"/>
            <a:ext cx="427590" cy="3817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90745" y="1052736"/>
            <a:ext cx="144776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ea typeface="ＭＳ Ｐゴシック" pitchFamily="34" charset="-128"/>
              </a:rPr>
              <a:t>Forward Pass</a:t>
            </a:r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5868144" y="2780928"/>
            <a:ext cx="545306" cy="280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855940" y="5023519"/>
            <a:ext cx="545306" cy="266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232642" y="3861048"/>
            <a:ext cx="427590" cy="3817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4" grpId="0" animBg="1"/>
      <p:bldP spid="85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81" grpId="0" animBg="1"/>
      <p:bldP spid="82" grpId="0" animBg="1"/>
      <p:bldP spid="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228600" y="1484784"/>
            <a:ext cx="4127376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Latest times are computed as: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95536" y="2278063"/>
            <a:ext cx="8496944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70200" indent="-2870200" eaLnBrk="0" hangingPunct="0"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ea typeface="ＭＳ Ｐゴシック" pitchFamily="34" charset="-128"/>
              </a:rPr>
              <a:t>Latest </a:t>
            </a:r>
            <a:r>
              <a:rPr lang="en-US" b="1" dirty="0">
                <a:ea typeface="ＭＳ Ｐゴシック" pitchFamily="34" charset="-128"/>
              </a:rPr>
              <a:t>start time </a:t>
            </a:r>
            <a:r>
              <a:rPr lang="en-US" b="1" dirty="0" smtClean="0">
                <a:ea typeface="ＭＳ Ｐゴシック" pitchFamily="34" charset="-128"/>
              </a:rPr>
              <a:t>= </a:t>
            </a:r>
            <a:r>
              <a:rPr lang="en-US" b="1" dirty="0">
                <a:ea typeface="ＭＳ Ｐゴシック" pitchFamily="34" charset="-128"/>
              </a:rPr>
              <a:t>	Latest finish time </a:t>
            </a:r>
            <a:r>
              <a:rPr lang="en-US" b="1" dirty="0" smtClean="0">
                <a:ea typeface="ＭＳ Ｐゴシック" pitchFamily="34" charset="-128"/>
                <a:cs typeface="Arial" charset="0"/>
              </a:rPr>
              <a:t>–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>
                <a:ea typeface="ＭＳ Ｐゴシック" pitchFamily="34" charset="-128"/>
              </a:rPr>
              <a:t>Expected activity time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ea typeface="ＭＳ Ｐゴシック" pitchFamily="34" charset="-128"/>
              </a:rPr>
              <a:t>                       LS = </a:t>
            </a:r>
            <a:r>
              <a:rPr lang="en-US" b="1" dirty="0">
                <a:ea typeface="ＭＳ Ｐゴシック" pitchFamily="34" charset="-128"/>
              </a:rPr>
              <a:t>	LF – </a:t>
            </a:r>
            <a:r>
              <a:rPr lang="en-US" b="1" i="1" dirty="0">
                <a:latin typeface="Times New Roman" pitchFamily="18" charset="0"/>
                <a:ea typeface="ＭＳ Ｐゴシック" pitchFamily="34" charset="-128"/>
              </a:rPr>
              <a:t>t</a:t>
            </a:r>
            <a:endParaRPr lang="en-US" b="1" dirty="0">
              <a:ea typeface="ＭＳ Ｐゴシック" pitchFamily="34" charset="-12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95536" y="3140968"/>
            <a:ext cx="8496944" cy="4247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ea typeface="ＭＳ Ｐゴシック" pitchFamily="34" charset="-128"/>
              </a:rPr>
              <a:t>	</a:t>
            </a:r>
            <a:r>
              <a:rPr lang="en-US" sz="2000" b="1" dirty="0">
                <a:ea typeface="ＭＳ Ｐゴシック" pitchFamily="34" charset="-128"/>
              </a:rPr>
              <a:t>Latest finish time </a:t>
            </a:r>
            <a:r>
              <a:rPr lang="en-US" sz="2000" b="1" dirty="0" smtClean="0">
                <a:ea typeface="ＭＳ Ｐゴシック" pitchFamily="34" charset="-128"/>
              </a:rPr>
              <a:t>(LF)  =   Smallest </a:t>
            </a:r>
            <a:r>
              <a:rPr lang="en-US" sz="2000" b="1" dirty="0">
                <a:ea typeface="ＭＳ Ｐゴシック" pitchFamily="34" charset="-128"/>
              </a:rPr>
              <a:t>LS of following activities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95536" y="4077072"/>
            <a:ext cx="3289300" cy="4699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73050" indent="-2730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/>
              <a:t>For activity </a:t>
            </a:r>
            <a:r>
              <a:rPr lang="en-US" sz="2000" i="1" dirty="0"/>
              <a:t>H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994851" y="4725144"/>
            <a:ext cx="4653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ea typeface="ＭＳ Ｐゴシック" pitchFamily="34" charset="-128"/>
              </a:rPr>
              <a:t>LS = LF – </a:t>
            </a:r>
            <a:r>
              <a:rPr lang="en-US" sz="2400" b="1" i="1" dirty="0">
                <a:latin typeface="Times New Roman" pitchFamily="18" charset="0"/>
                <a:ea typeface="ＭＳ Ｐゴシック" pitchFamily="34" charset="-128"/>
              </a:rPr>
              <a:t>t</a:t>
            </a:r>
            <a:r>
              <a:rPr lang="en-US" sz="2400" b="1" dirty="0">
                <a:ea typeface="ＭＳ Ｐゴシック" pitchFamily="34" charset="-128"/>
              </a:rPr>
              <a:t> = 15 – 2 = 13 weeks</a:t>
            </a:r>
          </a:p>
        </p:txBody>
      </p:sp>
    </p:spTree>
    <p:extLst>
      <p:ext uri="{BB962C8B-B14F-4D97-AF65-F5344CB8AC3E}">
        <p14:creationId xmlns:p14="http://schemas.microsoft.com/office/powerpoint/2010/main" val="28267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39411" y="1929782"/>
            <a:ext cx="4127376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Latest times are computed as:</a:t>
            </a: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708025" y="2686843"/>
            <a:ext cx="7756525" cy="3046413"/>
            <a:chOff x="446" y="1460"/>
            <a:chExt cx="4886" cy="1919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922" y="1460"/>
              <a:ext cx="803" cy="499"/>
              <a:chOff x="1174" y="1476"/>
              <a:chExt cx="803" cy="499"/>
            </a:xfrm>
          </p:grpSpPr>
          <p:sp>
            <p:nvSpPr>
              <p:cNvPr id="73" name="Rectangle 6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A</a:t>
                </a:r>
                <a:r>
                  <a:rPr lang="en-US" sz="1400" b="1">
                    <a:ea typeface="ＭＳ Ｐゴシック" pitchFamily="34" charset="-128"/>
                  </a:rPr>
                  <a:t>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0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0	2</a:t>
                </a:r>
              </a:p>
            </p:txBody>
          </p:sp>
          <p:sp>
            <p:nvSpPr>
              <p:cNvPr id="75" name="Rectangle 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9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0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2094" y="1460"/>
              <a:ext cx="803" cy="499"/>
              <a:chOff x="1174" y="1476"/>
              <a:chExt cx="803" cy="499"/>
            </a:xfrm>
          </p:grpSpPr>
          <p:sp>
            <p:nvSpPr>
              <p:cNvPr id="68" name="Rectangle 12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13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</a:t>
                </a:r>
                <a:r>
                  <a:rPr lang="en-US" sz="1400" b="1" i="1" dirty="0">
                    <a:ea typeface="ＭＳ Ｐゴシック" pitchFamily="34" charset="-128"/>
                  </a:rPr>
                  <a:t>C</a:t>
                </a:r>
                <a:r>
                  <a:rPr lang="en-US" sz="1400" b="1" dirty="0">
                    <a:ea typeface="ＭＳ Ｐゴシック" pitchFamily="34" charset="-128"/>
                  </a:rPr>
                  <a:t>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2	4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2	4</a:t>
                </a:r>
              </a:p>
            </p:txBody>
          </p:sp>
          <p:sp>
            <p:nvSpPr>
              <p:cNvPr id="70" name="Rectangle 14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15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3858" y="2170"/>
              <a:ext cx="820" cy="499"/>
              <a:chOff x="1174" y="1476"/>
              <a:chExt cx="820" cy="499"/>
            </a:xfrm>
          </p:grpSpPr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19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</a:t>
                </a:r>
                <a:r>
                  <a:rPr lang="en-US" sz="1400" b="1" i="1" dirty="0">
                    <a:ea typeface="ＭＳ Ｐゴシック" pitchFamily="34" charset="-128"/>
                  </a:rPr>
                  <a:t>H</a:t>
                </a:r>
                <a:r>
                  <a:rPr lang="en-US" sz="1400" b="1" dirty="0">
                    <a:ea typeface="ＭＳ Ｐゴシック" pitchFamily="34" charset="-128"/>
                  </a:rPr>
                  <a:t>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13	15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13	15</a:t>
                </a:r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1194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21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2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2686" y="2170"/>
              <a:ext cx="803" cy="499"/>
              <a:chOff x="1174" y="1476"/>
              <a:chExt cx="803" cy="499"/>
            </a:xfrm>
          </p:grpSpPr>
          <p:sp>
            <p:nvSpPr>
              <p:cNvPr id="58" name="Rectangle 24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Text Box 25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E</a:t>
                </a:r>
                <a:r>
                  <a:rPr lang="en-US" sz="1400" b="1">
                    <a:ea typeface="ＭＳ Ｐゴシック" pitchFamily="34" charset="-128"/>
                  </a:rPr>
                  <a:t>	4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4	8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4	8</a:t>
                </a:r>
              </a:p>
            </p:txBody>
          </p:sp>
          <p:sp>
            <p:nvSpPr>
              <p:cNvPr id="60" name="Rectangle 26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28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9"/>
            <p:cNvGrpSpPr>
              <a:grpSpLocks/>
            </p:cNvGrpSpPr>
            <p:nvPr/>
          </p:nvGrpSpPr>
          <p:grpSpPr bwMode="auto">
            <a:xfrm>
              <a:off x="922" y="2880"/>
              <a:ext cx="803" cy="499"/>
              <a:chOff x="1174" y="1476"/>
              <a:chExt cx="803" cy="499"/>
            </a:xfrm>
          </p:grpSpPr>
          <p:sp>
            <p:nvSpPr>
              <p:cNvPr id="53" name="Rectangle 30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Text Box 31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B</a:t>
                </a:r>
                <a:r>
                  <a:rPr lang="en-US" sz="1400" b="1">
                    <a:ea typeface="ＭＳ Ｐゴシック" pitchFamily="34" charset="-128"/>
                  </a:rPr>
                  <a:t>	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0	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1	4</a:t>
                </a:r>
              </a:p>
            </p:txBody>
          </p:sp>
          <p:sp>
            <p:nvSpPr>
              <p:cNvPr id="55" name="Rectangle 32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33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34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94" y="2880"/>
              <a:ext cx="803" cy="499"/>
              <a:chOff x="1174" y="1476"/>
              <a:chExt cx="803" cy="499"/>
            </a:xfrm>
          </p:grpSpPr>
          <p:sp>
            <p:nvSpPr>
              <p:cNvPr id="48" name="Rectangle 36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D</a:t>
                </a:r>
                <a:r>
                  <a:rPr lang="en-US" sz="1400" b="1">
                    <a:ea typeface="ＭＳ Ｐゴシック" pitchFamily="34" charset="-128"/>
                  </a:rPr>
                  <a:t>	4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3	7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4	8</a:t>
                </a:r>
              </a:p>
            </p:txBody>
          </p:sp>
          <p:sp>
            <p:nvSpPr>
              <p:cNvPr id="50" name="Rectangle 3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39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40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41"/>
            <p:cNvGrpSpPr>
              <a:grpSpLocks/>
            </p:cNvGrpSpPr>
            <p:nvPr/>
          </p:nvGrpSpPr>
          <p:grpSpPr bwMode="auto">
            <a:xfrm>
              <a:off x="3266" y="2880"/>
              <a:ext cx="803" cy="499"/>
              <a:chOff x="1174" y="1476"/>
              <a:chExt cx="803" cy="499"/>
            </a:xfrm>
          </p:grpSpPr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Text Box 43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G</a:t>
                </a:r>
                <a:r>
                  <a:rPr lang="en-US" sz="1400" b="1">
                    <a:ea typeface="ＭＳ Ｐゴシック" pitchFamily="34" charset="-128"/>
                  </a:rPr>
                  <a:t>	5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8	13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8	13</a:t>
                </a: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47"/>
            <p:cNvGrpSpPr>
              <a:grpSpLocks/>
            </p:cNvGrpSpPr>
            <p:nvPr/>
          </p:nvGrpSpPr>
          <p:grpSpPr bwMode="auto">
            <a:xfrm>
              <a:off x="3266" y="1460"/>
              <a:ext cx="803" cy="499"/>
              <a:chOff x="1174" y="1476"/>
              <a:chExt cx="803" cy="499"/>
            </a:xfrm>
          </p:grpSpPr>
          <p:sp>
            <p:nvSpPr>
              <p:cNvPr id="38" name="Rectangle 4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Text Box 49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F</a:t>
                </a:r>
                <a:r>
                  <a:rPr lang="en-US" sz="1400" b="1">
                    <a:ea typeface="ＭＳ Ｐゴシック" pitchFamily="34" charset="-128"/>
                  </a:rPr>
                  <a:t>	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4	7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10	13</a:t>
                </a: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51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52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53"/>
            <p:cNvSpPr txBox="1">
              <a:spLocks noChangeArrowheads="1"/>
            </p:cNvSpPr>
            <p:nvPr/>
          </p:nvSpPr>
          <p:spPr bwMode="auto">
            <a:xfrm>
              <a:off x="446" y="2314"/>
              <a:ext cx="389" cy="210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>
                  <a:ea typeface="ＭＳ Ｐゴシック" pitchFamily="34" charset="-128"/>
                </a:rPr>
                <a:t>Start</a:t>
              </a:r>
            </a:p>
          </p:txBody>
        </p:sp>
        <p:sp>
          <p:nvSpPr>
            <p:cNvPr id="26" name="Text Box 54"/>
            <p:cNvSpPr txBox="1">
              <a:spLocks noChangeArrowheads="1"/>
            </p:cNvSpPr>
            <p:nvPr/>
          </p:nvSpPr>
          <p:spPr bwMode="auto">
            <a:xfrm>
              <a:off x="4870" y="2314"/>
              <a:ext cx="462" cy="210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>
                  <a:ea typeface="ＭＳ Ｐゴシック" pitchFamily="34" charset="-128"/>
                </a:rPr>
                <a:t>Finish</a:t>
              </a:r>
            </a:p>
          </p:txBody>
        </p:sp>
        <p:sp>
          <p:nvSpPr>
            <p:cNvPr id="27" name="Line 55"/>
            <p:cNvSpPr>
              <a:spLocks noChangeShapeType="1"/>
            </p:cNvSpPr>
            <p:nvPr/>
          </p:nvSpPr>
          <p:spPr bwMode="auto">
            <a:xfrm flipV="1">
              <a:off x="640" y="1944"/>
              <a:ext cx="28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56"/>
            <p:cNvSpPr>
              <a:spLocks noChangeShapeType="1"/>
            </p:cNvSpPr>
            <p:nvPr/>
          </p:nvSpPr>
          <p:spPr bwMode="auto">
            <a:xfrm>
              <a:off x="632" y="2528"/>
              <a:ext cx="28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7"/>
            <p:cNvSpPr>
              <a:spLocks noChangeShapeType="1"/>
            </p:cNvSpPr>
            <p:nvPr/>
          </p:nvSpPr>
          <p:spPr bwMode="auto">
            <a:xfrm>
              <a:off x="1720" y="1696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8"/>
            <p:cNvSpPr>
              <a:spLocks noChangeShapeType="1"/>
            </p:cNvSpPr>
            <p:nvPr/>
          </p:nvSpPr>
          <p:spPr bwMode="auto">
            <a:xfrm>
              <a:off x="2896" y="1720"/>
              <a:ext cx="3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9"/>
            <p:cNvSpPr>
              <a:spLocks noChangeShapeType="1"/>
            </p:cNvSpPr>
            <p:nvPr/>
          </p:nvSpPr>
          <p:spPr bwMode="auto">
            <a:xfrm>
              <a:off x="4656" y="242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0"/>
            <p:cNvSpPr>
              <a:spLocks noChangeShapeType="1"/>
            </p:cNvSpPr>
            <p:nvPr/>
          </p:nvSpPr>
          <p:spPr bwMode="auto">
            <a:xfrm>
              <a:off x="2888" y="3128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1"/>
            <p:cNvSpPr>
              <a:spLocks noChangeShapeType="1"/>
            </p:cNvSpPr>
            <p:nvPr/>
          </p:nvSpPr>
          <p:spPr bwMode="auto">
            <a:xfrm>
              <a:off x="1728" y="3136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2"/>
            <p:cNvSpPr>
              <a:spLocks noChangeShapeType="1"/>
            </p:cNvSpPr>
            <p:nvPr/>
          </p:nvSpPr>
          <p:spPr bwMode="auto">
            <a:xfrm>
              <a:off x="2696" y="1952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3"/>
            <p:cNvSpPr>
              <a:spLocks noChangeShapeType="1"/>
            </p:cNvSpPr>
            <p:nvPr/>
          </p:nvSpPr>
          <p:spPr bwMode="auto">
            <a:xfrm>
              <a:off x="3280" y="2656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4"/>
            <p:cNvSpPr>
              <a:spLocks noChangeShapeType="1"/>
            </p:cNvSpPr>
            <p:nvPr/>
          </p:nvSpPr>
          <p:spPr bwMode="auto">
            <a:xfrm>
              <a:off x="4064" y="1944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 flipV="1">
              <a:off x="3672" y="2656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Oval 77"/>
          <p:cNvSpPr/>
          <p:nvPr/>
        </p:nvSpPr>
        <p:spPr>
          <a:xfrm>
            <a:off x="5226447" y="3174206"/>
            <a:ext cx="545306" cy="280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356100" y="4318644"/>
            <a:ext cx="545306" cy="266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117877" y="3114560"/>
            <a:ext cx="427590" cy="3817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4902994" y="2060848"/>
            <a:ext cx="4144342" cy="3139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ea typeface="ＭＳ Ｐゴシック" pitchFamily="34" charset="-128"/>
              </a:rPr>
              <a:t>LF  =   Smallest </a:t>
            </a:r>
            <a:r>
              <a:rPr lang="en-US" sz="1600" b="1" dirty="0">
                <a:ea typeface="ＭＳ Ｐゴシック" pitchFamily="34" charset="-128"/>
              </a:rPr>
              <a:t>LS of following </a:t>
            </a:r>
            <a:r>
              <a:rPr lang="en-US" sz="1600" b="1" dirty="0" smtClean="0">
                <a:ea typeface="ＭＳ Ｐゴシック" pitchFamily="34" charset="-128"/>
              </a:rPr>
              <a:t>activities</a:t>
            </a:r>
            <a:endParaRPr lang="en-US" sz="1600" b="1" dirty="0">
              <a:ea typeface="ＭＳ Ｐゴシック" pitchFamily="34" charset="-128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774656" y="4101306"/>
            <a:ext cx="545306" cy="21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742112" y="4318644"/>
            <a:ext cx="518992" cy="26684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99338" y="5228431"/>
            <a:ext cx="1114408" cy="3416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ea typeface="ＭＳ Ｐゴシック" pitchFamily="34" charset="-128"/>
              </a:rPr>
              <a:t>LS = </a:t>
            </a:r>
            <a:r>
              <a:rPr lang="en-US" b="1" dirty="0" smtClean="0">
                <a:ea typeface="ＭＳ Ｐゴシック" pitchFamily="34" charset="-128"/>
              </a:rPr>
              <a:t>LF </a:t>
            </a:r>
            <a:r>
              <a:rPr lang="en-US" b="1" dirty="0">
                <a:ea typeface="ＭＳ Ｐゴシック" pitchFamily="34" charset="-128"/>
              </a:rPr>
              <a:t>– </a:t>
            </a:r>
            <a:r>
              <a:rPr lang="en-US" b="1" i="1" dirty="0">
                <a:latin typeface="Times New Roman" pitchFamily="18" charset="0"/>
                <a:ea typeface="ＭＳ Ｐゴシック" pitchFamily="34" charset="-128"/>
              </a:rPr>
              <a:t>t</a:t>
            </a:r>
            <a:endParaRPr lang="en-US" b="1" dirty="0">
              <a:ea typeface="ＭＳ Ｐゴシック" pitchFamily="34" charset="-128"/>
            </a:endParaRPr>
          </a:p>
        </p:txBody>
      </p:sp>
      <p:cxnSp>
        <p:nvCxnSpPr>
          <p:cNvPr id="84" name="Straight Arrow Connector 83"/>
          <p:cNvCxnSpPr>
            <a:stCxn id="83" idx="5"/>
            <a:endCxn id="2" idx="0"/>
          </p:cNvCxnSpPr>
          <p:nvPr/>
        </p:nvCxnSpPr>
        <p:spPr>
          <a:xfrm>
            <a:off x="7185099" y="4546414"/>
            <a:ext cx="771443" cy="6820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185099" y="3977481"/>
            <a:ext cx="1182680" cy="12136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2" idx="1"/>
          </p:cNvCxnSpPr>
          <p:nvPr/>
        </p:nvCxnSpPr>
        <p:spPr>
          <a:xfrm flipH="1" flipV="1">
            <a:off x="6459538" y="4452068"/>
            <a:ext cx="939800" cy="94717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6141240" y="4314279"/>
            <a:ext cx="518992" cy="26684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940152" y="5466407"/>
            <a:ext cx="518992" cy="26684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915879" y="3174206"/>
            <a:ext cx="518992" cy="26684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597650" y="2804874"/>
            <a:ext cx="2493888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ea typeface="ＭＳ Ｐゴシック" pitchFamily="34" charset="-128"/>
              </a:rPr>
              <a:t>Only 1 following activity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-13883" y="1560450"/>
            <a:ext cx="158870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ea typeface="ＭＳ Ｐゴシック" pitchFamily="34" charset="-128"/>
              </a:rPr>
              <a:t>Backward Pass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6588859" y="5715948"/>
            <a:ext cx="1620957" cy="8956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ea typeface="ＭＳ Ｐゴシック" pitchFamily="34" charset="-128"/>
              </a:rPr>
              <a:t>No following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ea typeface="ＭＳ Ｐゴシック" pitchFamily="34" charset="-128"/>
              </a:rPr>
              <a:t>Activities (End)</a:t>
            </a:r>
            <a:br>
              <a:rPr lang="en-US" b="1" dirty="0" smtClean="0">
                <a:ea typeface="ＭＳ Ｐゴシック" pitchFamily="34" charset="-128"/>
              </a:rPr>
            </a:br>
            <a:r>
              <a:rPr lang="en-US" b="1" dirty="0" smtClean="0">
                <a:ea typeface="ＭＳ Ｐゴシック" pitchFamily="34" charset="-128"/>
              </a:rPr>
              <a:t>EF = LF</a:t>
            </a:r>
            <a:endParaRPr lang="en-US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0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2" grpId="0" animBg="1"/>
      <p:bldP spid="87" grpId="0" animBg="1"/>
      <p:bldP spid="88" grpId="0" animBg="1"/>
      <p:bldP spid="89" grpId="0" animBg="1"/>
      <p:bldP spid="90" grpId="0" animBg="1"/>
      <p:bldP spid="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107504" y="1052736"/>
            <a:ext cx="2313067" cy="5332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Slack Time:</a:t>
            </a: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07504" y="1700808"/>
            <a:ext cx="8856984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Once ES, LS, EF, and LF have been determined, it is a simple matter to find the amount of </a:t>
            </a:r>
            <a:r>
              <a:rPr lang="en-US" sz="2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slack time</a:t>
            </a:r>
            <a:r>
              <a:rPr lang="en-US" sz="2000" dirty="0" smtClean="0"/>
              <a:t> that each activity has</a:t>
            </a:r>
          </a:p>
          <a:p>
            <a:pPr algn="ctr" rtl="0">
              <a:lnSpc>
                <a:spcPct val="100000"/>
              </a:lnSpc>
              <a:buFont typeface="Wingdings 2" pitchFamily="18" charset="2"/>
              <a:buNone/>
              <a:defRPr/>
            </a:pPr>
            <a:r>
              <a:rPr lang="en-US" sz="2000" dirty="0" smtClean="0"/>
              <a:t>Slack = LS – ES,  or  Slack = LF – EF</a:t>
            </a: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408269"/>
              </p:ext>
            </p:extLst>
          </p:nvPr>
        </p:nvGraphicFramePr>
        <p:xfrm>
          <a:off x="1115616" y="2852936"/>
          <a:ext cx="7874000" cy="3547758"/>
        </p:xfrm>
        <a:graphic>
          <a:graphicData uri="http://schemas.openxmlformats.org/drawingml/2006/table">
            <a:tbl>
              <a:tblPr/>
              <a:tblGrid>
                <a:gridCol w="1125538"/>
                <a:gridCol w="1123950"/>
                <a:gridCol w="1125537"/>
                <a:gridCol w="1123950"/>
                <a:gridCol w="1125538"/>
                <a:gridCol w="1123950"/>
                <a:gridCol w="1125537"/>
              </a:tblGrid>
              <a:tr h="5943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EARLIEST START, 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EARLIEST FINISH,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LATEST START,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LATEST FINISH,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LF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SLACK,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 – ES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 CRITICAL PATH?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79047" y="2939663"/>
            <a:ext cx="886781" cy="276999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 lvl="0" algn="ctr" eaLnBrk="0" hangingPunct="0">
              <a:spcBef>
                <a:spcPts val="575"/>
              </a:spcBef>
              <a:buClr>
                <a:srgbClr val="FDA023"/>
              </a:buClr>
              <a:buSzPct val="85000"/>
            </a:pPr>
            <a:r>
              <a:rPr lang="en-US" sz="1200" b="1" dirty="0">
                <a:solidFill>
                  <a:prstClr val="black"/>
                </a:solidFill>
                <a:latin typeface="Arial" charset="0"/>
                <a:cs typeface="+mn-cs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2874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107504" y="1311559"/>
            <a:ext cx="2313067" cy="5332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Slack Time:</a:t>
            </a: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07504" y="1916832"/>
            <a:ext cx="8856984" cy="15121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defRPr/>
            </a:pPr>
            <a:r>
              <a:rPr lang="en-US" sz="2000" dirty="0"/>
              <a:t>From </a:t>
            </a:r>
            <a:r>
              <a:rPr lang="en-US" sz="2000" dirty="0" smtClean="0"/>
              <a:t>Table, we </a:t>
            </a:r>
            <a:r>
              <a:rPr lang="en-US" sz="2000" dirty="0"/>
              <a:t>see activities 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C</a:t>
            </a:r>
            <a:r>
              <a:rPr lang="en-US" sz="2000" dirty="0"/>
              <a:t>, </a:t>
            </a:r>
            <a:r>
              <a:rPr lang="en-US" sz="2000" i="1" dirty="0"/>
              <a:t>E</a:t>
            </a:r>
            <a:r>
              <a:rPr lang="en-US" sz="2000" dirty="0"/>
              <a:t>, </a:t>
            </a:r>
            <a:r>
              <a:rPr lang="en-US" sz="2000" i="1" dirty="0"/>
              <a:t>G</a:t>
            </a:r>
            <a:r>
              <a:rPr lang="en-US" sz="2000" dirty="0"/>
              <a:t>, and </a:t>
            </a:r>
            <a:r>
              <a:rPr lang="en-US" sz="2000" i="1" dirty="0"/>
              <a:t>H</a:t>
            </a:r>
            <a:r>
              <a:rPr lang="en-US" sz="2000" dirty="0"/>
              <a:t> have no slack time</a:t>
            </a:r>
          </a:p>
          <a:p>
            <a:pPr algn="l" rtl="0">
              <a:lnSpc>
                <a:spcPct val="100000"/>
              </a:lnSpc>
              <a:defRPr/>
            </a:pPr>
            <a:r>
              <a:rPr lang="en-US" sz="2000" dirty="0"/>
              <a:t>These are called </a:t>
            </a:r>
            <a:r>
              <a:rPr lang="en-US" sz="2000" b="1" i="1" dirty="0">
                <a:solidFill>
                  <a:srgbClr val="FF0000"/>
                </a:solidFill>
              </a:rPr>
              <a:t>critical activities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they are said to be on the </a:t>
            </a:r>
            <a:r>
              <a:rPr lang="en-US" sz="2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critical path</a:t>
            </a:r>
          </a:p>
          <a:p>
            <a:pPr algn="l" rtl="0">
              <a:lnSpc>
                <a:spcPct val="100000"/>
              </a:lnSpc>
              <a:defRPr/>
            </a:pPr>
            <a:r>
              <a:rPr lang="en-US" sz="2000" dirty="0"/>
              <a:t>The total project completion time is 15 weeks</a:t>
            </a:r>
          </a:p>
          <a:p>
            <a:pPr algn="l" rtl="0">
              <a:lnSpc>
                <a:spcPct val="100000"/>
              </a:lnSpc>
              <a:defRPr/>
            </a:pPr>
            <a:r>
              <a:rPr lang="en-US" sz="2000" dirty="0"/>
              <a:t>Industrial managers call this a boundary timetable</a:t>
            </a: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631899" y="3486054"/>
            <a:ext cx="7756525" cy="2845343"/>
            <a:chOff x="446" y="1580"/>
            <a:chExt cx="4886" cy="1919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924" y="1605"/>
              <a:ext cx="801" cy="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954" y="158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A</a:t>
              </a:r>
              <a:r>
                <a:rPr lang="en-US" sz="1400" b="1">
                  <a:ea typeface="ＭＳ Ｐゴシック" pitchFamily="34" charset="-128"/>
                </a:rPr>
                <a:t>	2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0	2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0	2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924" y="160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922" y="176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923" y="190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096" y="1605"/>
              <a:ext cx="801" cy="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2126" y="158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C</a:t>
              </a:r>
              <a:r>
                <a:rPr lang="en-US" sz="1400" b="1">
                  <a:ea typeface="ＭＳ Ｐゴシック" pitchFamily="34" charset="-128"/>
                </a:rPr>
                <a:t>	2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2	4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2	4</a:t>
              </a: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2096" y="160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2094" y="176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2095" y="190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3860" y="2315"/>
              <a:ext cx="801" cy="4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3890" y="229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H</a:t>
              </a:r>
              <a:r>
                <a:rPr lang="en-US" sz="1400" b="1">
                  <a:ea typeface="ＭＳ Ｐゴシック" pitchFamily="34" charset="-128"/>
                </a:rPr>
                <a:t>	2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13	15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13	15</a:t>
              </a:r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3860" y="231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3858" y="247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3859" y="261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2688" y="2315"/>
              <a:ext cx="801" cy="4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2718" y="229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E</a:t>
              </a:r>
              <a:r>
                <a:rPr lang="en-US" sz="1400" b="1">
                  <a:ea typeface="ＭＳ Ｐゴシック" pitchFamily="34" charset="-128"/>
                </a:rPr>
                <a:t>	4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4	8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4	8</a:t>
              </a: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2688" y="231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2686" y="247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2687" y="261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924" y="3025"/>
              <a:ext cx="801" cy="1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954" y="300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B</a:t>
              </a:r>
              <a:r>
                <a:rPr lang="en-US" sz="1400" b="1">
                  <a:ea typeface="ＭＳ Ｐゴシック" pitchFamily="34" charset="-128"/>
                </a:rPr>
                <a:t>	3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0	3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1	4</a:t>
              </a:r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924" y="302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922" y="318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923" y="332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2096" y="3025"/>
              <a:ext cx="801" cy="1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2126" y="300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D</a:t>
              </a:r>
              <a:r>
                <a:rPr lang="en-US" sz="1400" b="1">
                  <a:ea typeface="ＭＳ Ｐゴシック" pitchFamily="34" charset="-128"/>
                </a:rPr>
                <a:t>	4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3	7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4	8</a:t>
              </a:r>
            </a:p>
          </p:txBody>
        </p:sp>
        <p:sp>
          <p:nvSpPr>
            <p:cNvPr id="40" name="Rectangle 32"/>
            <p:cNvSpPr>
              <a:spLocks noChangeArrowheads="1"/>
            </p:cNvSpPr>
            <p:nvPr/>
          </p:nvSpPr>
          <p:spPr bwMode="auto">
            <a:xfrm>
              <a:off x="2096" y="302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>
              <a:off x="2094" y="318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2095" y="332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3268" y="3025"/>
              <a:ext cx="801" cy="4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6"/>
            <p:cNvSpPr txBox="1">
              <a:spLocks noChangeArrowheads="1"/>
            </p:cNvSpPr>
            <p:nvPr/>
          </p:nvSpPr>
          <p:spPr bwMode="auto">
            <a:xfrm>
              <a:off x="3298" y="300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G</a:t>
              </a:r>
              <a:r>
                <a:rPr lang="en-US" sz="1400" b="1">
                  <a:ea typeface="ＭＳ Ｐゴシック" pitchFamily="34" charset="-128"/>
                </a:rPr>
                <a:t>	5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8	13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8	13</a:t>
              </a:r>
            </a:p>
          </p:txBody>
        </p:sp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3268" y="302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3266" y="318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3267" y="332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3268" y="1605"/>
              <a:ext cx="801" cy="1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41"/>
            <p:cNvSpPr txBox="1">
              <a:spLocks noChangeArrowheads="1"/>
            </p:cNvSpPr>
            <p:nvPr/>
          </p:nvSpPr>
          <p:spPr bwMode="auto">
            <a:xfrm>
              <a:off x="3298" y="158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F</a:t>
              </a:r>
              <a:r>
                <a:rPr lang="en-US" sz="1400" b="1">
                  <a:ea typeface="ＭＳ Ｐゴシック" pitchFamily="34" charset="-128"/>
                </a:rPr>
                <a:t>	3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4	7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10	13</a:t>
              </a:r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3268" y="160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>
              <a:off x="3266" y="176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4"/>
            <p:cNvSpPr>
              <a:spLocks noChangeShapeType="1"/>
            </p:cNvSpPr>
            <p:nvPr/>
          </p:nvSpPr>
          <p:spPr bwMode="auto">
            <a:xfrm>
              <a:off x="3267" y="190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45"/>
            <p:cNvSpPr txBox="1">
              <a:spLocks noChangeArrowheads="1"/>
            </p:cNvSpPr>
            <p:nvPr/>
          </p:nvSpPr>
          <p:spPr bwMode="auto">
            <a:xfrm>
              <a:off x="446" y="2434"/>
              <a:ext cx="389" cy="210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>
                  <a:ea typeface="ＭＳ Ｐゴシック" pitchFamily="34" charset="-128"/>
                </a:rPr>
                <a:t>Start</a:t>
              </a:r>
            </a:p>
          </p:txBody>
        </p:sp>
        <p:sp>
          <p:nvSpPr>
            <p:cNvPr id="54" name="Text Box 46"/>
            <p:cNvSpPr txBox="1">
              <a:spLocks noChangeArrowheads="1"/>
            </p:cNvSpPr>
            <p:nvPr/>
          </p:nvSpPr>
          <p:spPr bwMode="auto">
            <a:xfrm>
              <a:off x="4870" y="2434"/>
              <a:ext cx="462" cy="210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>
                  <a:ea typeface="ＭＳ Ｐゴシック" pitchFamily="34" charset="-128"/>
                </a:rPr>
                <a:t>Finish</a:t>
              </a:r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 flipV="1">
              <a:off x="640" y="2064"/>
              <a:ext cx="28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8"/>
            <p:cNvSpPr>
              <a:spLocks noChangeShapeType="1"/>
            </p:cNvSpPr>
            <p:nvPr/>
          </p:nvSpPr>
          <p:spPr bwMode="auto">
            <a:xfrm>
              <a:off x="632" y="2648"/>
              <a:ext cx="28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9"/>
            <p:cNvSpPr>
              <a:spLocks noChangeShapeType="1"/>
            </p:cNvSpPr>
            <p:nvPr/>
          </p:nvSpPr>
          <p:spPr bwMode="auto">
            <a:xfrm>
              <a:off x="1720" y="1816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2896" y="1840"/>
              <a:ext cx="3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>
              <a:off x="4656" y="25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2"/>
            <p:cNvSpPr>
              <a:spLocks noChangeShapeType="1"/>
            </p:cNvSpPr>
            <p:nvPr/>
          </p:nvSpPr>
          <p:spPr bwMode="auto">
            <a:xfrm>
              <a:off x="2888" y="3248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3"/>
            <p:cNvSpPr>
              <a:spLocks noChangeShapeType="1"/>
            </p:cNvSpPr>
            <p:nvPr/>
          </p:nvSpPr>
          <p:spPr bwMode="auto">
            <a:xfrm>
              <a:off x="1728" y="3256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4"/>
            <p:cNvSpPr>
              <a:spLocks noChangeShapeType="1"/>
            </p:cNvSpPr>
            <p:nvPr/>
          </p:nvSpPr>
          <p:spPr bwMode="auto">
            <a:xfrm>
              <a:off x="2696" y="2072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5"/>
            <p:cNvSpPr>
              <a:spLocks noChangeShapeType="1"/>
            </p:cNvSpPr>
            <p:nvPr/>
          </p:nvSpPr>
          <p:spPr bwMode="auto">
            <a:xfrm>
              <a:off x="3280" y="2776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6"/>
            <p:cNvSpPr>
              <a:spLocks noChangeShapeType="1"/>
            </p:cNvSpPr>
            <p:nvPr/>
          </p:nvSpPr>
          <p:spPr bwMode="auto">
            <a:xfrm>
              <a:off x="4064" y="2064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7"/>
            <p:cNvSpPr>
              <a:spLocks noChangeShapeType="1"/>
            </p:cNvSpPr>
            <p:nvPr/>
          </p:nvSpPr>
          <p:spPr bwMode="auto">
            <a:xfrm flipV="1">
              <a:off x="3672" y="2776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23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617532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2367230"/>
            <a:ext cx="345638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Calendar </a:t>
            </a:r>
            <a:r>
              <a:rPr lang="en-US" sz="2400" b="1" dirty="0" smtClean="0">
                <a:solidFill>
                  <a:schemeClr val="tx1"/>
                </a:solidFill>
              </a:rPr>
              <a:t>Dates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3028890"/>
            <a:ext cx="80900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/>
              <a:t>Week end days and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/>
              <a:t>National and International holidays must be considered carefully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056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476672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84718" y="1340768"/>
            <a:ext cx="345638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Network Information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768" y="1916832"/>
            <a:ext cx="873271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In case you  do not have the start and end nodes, you must consider all available information to build the network diagram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7558"/>
            <a:ext cx="7318784" cy="337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0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617532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2175247"/>
            <a:ext cx="763284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Extended Network Techniques to Come Close to Reality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2708920"/>
            <a:ext cx="87129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 smtClean="0"/>
              <a:t>Laddering</a:t>
            </a:r>
          </a:p>
          <a:p>
            <a:pPr marL="457200" lvl="1" indent="0" algn="l" rtl="0">
              <a:lnSpc>
                <a:spcPct val="100000"/>
              </a:lnSpc>
              <a:buNone/>
            </a:pPr>
            <a:r>
              <a:rPr lang="en-US" sz="2000" dirty="0" smtClean="0"/>
              <a:t>Activities are broken into segments (especially long activities) so the following activity can begin sooner and not delay the work.</a:t>
            </a:r>
          </a:p>
          <a:p>
            <a:pPr marL="457200" indent="-4572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Lags</a:t>
            </a:r>
          </a:p>
          <a:p>
            <a:pPr lvl="1" algn="l" rtl="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 smtClean="0"/>
              <a:t>The minimum amount of time a dependent activity must be delayed to begin or end.</a:t>
            </a:r>
          </a:p>
          <a:p>
            <a:pPr lvl="1" algn="l" rtl="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 smtClean="0"/>
              <a:t>Lags can be used with finish-to-start, start-to-start, finish-to-finish, start-to-finish, or combination relationships.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83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617532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2175247"/>
            <a:ext cx="763284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Extended Network Techniques to Come Close to Reality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5" y="3911465"/>
            <a:ext cx="7883525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3105835"/>
            <a:ext cx="660648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Example of Laddering Using </a:t>
            </a:r>
            <a:r>
              <a:rPr lang="en-US" sz="2000" dirty="0" smtClean="0"/>
              <a:t> Finish-to-Start </a:t>
            </a:r>
            <a:r>
              <a:rPr lang="en-US" sz="2000" dirty="0"/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37069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332656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890371"/>
            <a:ext cx="763284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Extended Network Techniques to Come Close to Reality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444714"/>
            <a:ext cx="660648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Example of Laddering Using </a:t>
            </a:r>
            <a:r>
              <a:rPr lang="en-US" sz="2000" dirty="0" smtClean="0"/>
              <a:t> Finish-to-Start </a:t>
            </a:r>
            <a:r>
              <a:rPr lang="en-US" sz="2000" dirty="0"/>
              <a:t>Relationship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1988840"/>
            <a:ext cx="62960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3140968"/>
            <a:ext cx="369051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068960"/>
            <a:ext cx="5111406" cy="279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6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617532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2175247"/>
            <a:ext cx="763284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Extended Network Techniques to Come Close to Reality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2638"/>
            <a:ext cx="5832648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81944" y="2885621"/>
            <a:ext cx="4572000" cy="40011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Start-to-Start Relationship</a:t>
            </a:r>
          </a:p>
        </p:txBody>
      </p:sp>
    </p:spTree>
    <p:extLst>
      <p:ext uri="{BB962C8B-B14F-4D97-AF65-F5344CB8AC3E}">
        <p14:creationId xmlns:p14="http://schemas.microsoft.com/office/powerpoint/2010/main" val="41861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260648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807095"/>
            <a:ext cx="763284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Extended Network Techniques to Come Close to Reality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7064"/>
            <a:ext cx="3390900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3408363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39" y="5165725"/>
            <a:ext cx="31813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174655" y="2084264"/>
            <a:ext cx="255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Finish-to-Finish </a:t>
            </a:r>
            <a:br>
              <a:rPr lang="en-US" sz="1800" b="1"/>
            </a:br>
            <a:r>
              <a:rPr lang="en-US" sz="1800" b="1"/>
              <a:t>Relationship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984031" y="3852739"/>
            <a:ext cx="255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/>
              <a:t>Start-to-Finish </a:t>
            </a:r>
            <a:br>
              <a:rPr lang="en-US" sz="1800" b="1" dirty="0"/>
            </a:br>
            <a:r>
              <a:rPr lang="en-US" sz="1800" b="1" dirty="0"/>
              <a:t>Relationship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056039" y="5440363"/>
            <a:ext cx="255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/>
              <a:t>Combination</a:t>
            </a:r>
            <a:br>
              <a:rPr lang="en-US" sz="1800" b="1" dirty="0"/>
            </a:br>
            <a:r>
              <a:rPr lang="en-US" sz="1800" b="1" dirty="0"/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36816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ConservationGlobeVide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13111</TotalTime>
  <Words>1492</Words>
  <Application>Microsoft Office PowerPoint</Application>
  <PresentationFormat>On-screen Show (4:3)</PresentationFormat>
  <Paragraphs>391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PresentationPro_ConservationGlobeVideo</vt:lpstr>
      <vt:lpstr>إدارة المشروعات Projects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Product Development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Node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Ossama Kenawy</dc:creator>
  <dc:description>animated 2010 green global template from PresentationPro.com</dc:description>
  <cp:lastModifiedBy>Basem</cp:lastModifiedBy>
  <cp:revision>522</cp:revision>
  <dcterms:created xsi:type="dcterms:W3CDTF">2013-03-22T05:31:22Z</dcterms:created>
  <dcterms:modified xsi:type="dcterms:W3CDTF">2015-12-13T20:31:56Z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